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376" r:id="rId3"/>
    <p:sldId id="378" r:id="rId4"/>
    <p:sldId id="374" r:id="rId5"/>
    <p:sldId id="385" r:id="rId6"/>
    <p:sldId id="334" r:id="rId7"/>
    <p:sldId id="369" r:id="rId8"/>
    <p:sldId id="335" r:id="rId9"/>
    <p:sldId id="386" r:id="rId10"/>
    <p:sldId id="336" r:id="rId11"/>
    <p:sldId id="337" r:id="rId12"/>
    <p:sldId id="340" r:id="rId13"/>
    <p:sldId id="370" r:id="rId14"/>
    <p:sldId id="351" r:id="rId15"/>
    <p:sldId id="368" r:id="rId16"/>
    <p:sldId id="379" r:id="rId17"/>
    <p:sldId id="341" r:id="rId18"/>
    <p:sldId id="342" r:id="rId19"/>
    <p:sldId id="381" r:id="rId20"/>
    <p:sldId id="354" r:id="rId21"/>
    <p:sldId id="355" r:id="rId22"/>
    <p:sldId id="383" r:id="rId23"/>
    <p:sldId id="382" r:id="rId24"/>
    <p:sldId id="344" r:id="rId25"/>
    <p:sldId id="345" r:id="rId26"/>
    <p:sldId id="387" r:id="rId27"/>
    <p:sldId id="346" r:id="rId28"/>
    <p:sldId id="356" r:id="rId29"/>
    <p:sldId id="357" r:id="rId30"/>
    <p:sldId id="389" r:id="rId31"/>
    <p:sldId id="358" r:id="rId32"/>
    <p:sldId id="388" r:id="rId33"/>
    <p:sldId id="361" r:id="rId34"/>
    <p:sldId id="372" r:id="rId35"/>
    <p:sldId id="362" r:id="rId36"/>
    <p:sldId id="365" r:id="rId37"/>
    <p:sldId id="3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84" y="234"/>
      </p:cViewPr>
      <p:guideLst/>
    </p:cSldViewPr>
  </p:slideViewPr>
  <p:notesTextViewPr>
    <p:cViewPr>
      <p:scale>
        <a:sx n="3" d="2"/>
        <a:sy n="3" d="2"/>
      </p:scale>
      <p:origin x="0" y="0"/>
    </p:cViewPr>
  </p:notesTextViewPr>
  <p:sorterViewPr>
    <p:cViewPr>
      <p:scale>
        <a:sx n="70" d="100"/>
        <a:sy n="70" d="100"/>
      </p:scale>
      <p:origin x="0" y="-3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096570E3-C2F4-465F-80F4-90EC8425D7F3}" type="datetimeFigureOut">
              <a:rPr lang="en-MY" smtClean="0"/>
              <a:t>16/9/2017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213812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096570E3-C2F4-465F-80F4-90EC8425D7F3}" type="datetimeFigureOut">
              <a:rPr lang="en-MY" smtClean="0"/>
              <a:t>16/9/2017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123909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096570E3-C2F4-465F-80F4-90EC8425D7F3}" type="datetimeFigureOut">
              <a:rPr lang="en-MY" smtClean="0"/>
              <a:t>16/9/2017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383677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096570E3-C2F4-465F-80F4-90EC8425D7F3}" type="datetimeFigureOut">
              <a:rPr lang="en-MY" smtClean="0"/>
              <a:t>16/9/2017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130031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6570E3-C2F4-465F-80F4-90EC8425D7F3}" type="datetimeFigureOut">
              <a:rPr lang="en-MY" smtClean="0"/>
              <a:t>16/9/2017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37402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096570E3-C2F4-465F-80F4-90EC8425D7F3}" type="datetimeFigureOut">
              <a:rPr lang="en-MY" smtClean="0"/>
              <a:t>16/9/2017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416628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096570E3-C2F4-465F-80F4-90EC8425D7F3}" type="datetimeFigureOut">
              <a:rPr lang="en-MY" smtClean="0"/>
              <a:t>16/9/2017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40915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096570E3-C2F4-465F-80F4-90EC8425D7F3}" type="datetimeFigureOut">
              <a:rPr lang="en-MY" smtClean="0"/>
              <a:t>16/9/2017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195636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570E3-C2F4-465F-80F4-90EC8425D7F3}" type="datetimeFigureOut">
              <a:rPr lang="en-MY" smtClean="0"/>
              <a:t>16/9/2017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270822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6570E3-C2F4-465F-80F4-90EC8425D7F3}" type="datetimeFigureOut">
              <a:rPr lang="en-MY" smtClean="0"/>
              <a:t>16/9/2017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233977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6570E3-C2F4-465F-80F4-90EC8425D7F3}" type="datetimeFigureOut">
              <a:rPr lang="en-MY" smtClean="0"/>
              <a:t>16/9/2017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363511E-3EE3-43C4-AC0D-790C125EC526}" type="slidenum">
              <a:rPr lang="en-MY" smtClean="0"/>
              <a:t>‹#›</a:t>
            </a:fld>
            <a:endParaRPr lang="en-MY"/>
          </a:p>
        </p:txBody>
      </p:sp>
    </p:spTree>
    <p:extLst>
      <p:ext uri="{BB962C8B-B14F-4D97-AF65-F5344CB8AC3E}">
        <p14:creationId xmlns:p14="http://schemas.microsoft.com/office/powerpoint/2010/main" val="158736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570E3-C2F4-465F-80F4-90EC8425D7F3}" type="datetimeFigureOut">
              <a:rPr lang="en-MY" smtClean="0"/>
              <a:t>16/9/2017</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3511E-3EE3-43C4-AC0D-790C125EC526}" type="slidenum">
              <a:rPr lang="en-MY" smtClean="0"/>
              <a:t>‹#›</a:t>
            </a:fld>
            <a:endParaRPr lang="en-MY"/>
          </a:p>
        </p:txBody>
      </p:sp>
    </p:spTree>
    <p:extLst>
      <p:ext uri="{BB962C8B-B14F-4D97-AF65-F5344CB8AC3E}">
        <p14:creationId xmlns:p14="http://schemas.microsoft.com/office/powerpoint/2010/main" val="3875118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sustainabledevelopment.un.org/rio20.html" TargetMode="External"/><Relationship Id="rId7" Type="http://schemas.openxmlformats.org/officeDocument/2006/relationships/hyperlink" Target="https://sustainabledevelopment.un.org/index.php?menu=1500" TargetMode="External"/><Relationship Id="rId2" Type="http://schemas.openxmlformats.org/officeDocument/2006/relationships/hyperlink" Target="https://sustainabledevelopment.un.org/index.php?menu=1298" TargetMode="External"/><Relationship Id="rId1" Type="http://schemas.openxmlformats.org/officeDocument/2006/relationships/slideLayout" Target="../slideLayouts/slideLayout2.xml"/><Relationship Id="rId6" Type="http://schemas.openxmlformats.org/officeDocument/2006/relationships/hyperlink" Target="https://sustainabledevelopment.un.org/index.php?menu=1348" TargetMode="External"/><Relationship Id="rId5" Type="http://schemas.openxmlformats.org/officeDocument/2006/relationships/hyperlink" Target="https://sustainabledevelopment.un.org/index.php?menu=1300" TargetMode="External"/><Relationship Id="rId4" Type="http://schemas.openxmlformats.org/officeDocument/2006/relationships/hyperlink" Target="https://sustainabledevelopment.un.org/index.php?menu=122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yayasanhasana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aboronedeclaration.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ephensutton.info/" TargetMode="Externa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www.pyralidsofborneo.org/index.php?inde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mazon.com/ENVIRONMENTAL-SYSTEMS-SOCIETIES-International-Baccalaureate/dp/1447990420/" TargetMode="External"/><Relationship Id="rId2" Type="http://schemas.openxmlformats.org/officeDocument/2006/relationships/hyperlink" Target="https://www.amazon.com/Environmental-Systems-Societies-Diploma-Revision/dp/147189973X" TargetMode="External"/><Relationship Id="rId1" Type="http://schemas.openxmlformats.org/officeDocument/2006/relationships/slideLayout" Target="../slideLayouts/slideLayout7.xml"/><Relationship Id="rId4" Type="http://schemas.openxmlformats.org/officeDocument/2006/relationships/hyperlink" Target="http://stephensutton.info/hom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hpborneo.com/" TargetMode="External"/><Relationship Id="rId2" Type="http://schemas.openxmlformats.org/officeDocument/2006/relationships/hyperlink" Target="http://www.pyralidsofborneo.org/index.php?index"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52" y="876693"/>
            <a:ext cx="10515600" cy="716437"/>
          </a:xfrm>
        </p:spPr>
        <p:txBody>
          <a:bodyPr>
            <a:normAutofit fontScale="90000"/>
          </a:bodyPr>
          <a:lstStyle/>
          <a:p>
            <a:pPr algn="ctr"/>
            <a:r>
              <a:rPr lang="en-MY" b="1" dirty="0"/>
              <a:t>‘Natural Capital’ – A better term than ‘Natural Resources?’</a:t>
            </a:r>
            <a:br>
              <a:rPr lang="en-MY" b="1" dirty="0"/>
            </a:br>
            <a:endParaRPr lang="en-MY" b="1" dirty="0"/>
          </a:p>
        </p:txBody>
      </p:sp>
      <p:sp>
        <p:nvSpPr>
          <p:cNvPr id="3" name="Content Placeholder 2"/>
          <p:cNvSpPr>
            <a:spLocks noGrp="1"/>
          </p:cNvSpPr>
          <p:nvPr>
            <p:ph idx="1"/>
          </p:nvPr>
        </p:nvSpPr>
        <p:spPr>
          <a:xfrm>
            <a:off x="838200" y="1791093"/>
            <a:ext cx="10515600" cy="4732254"/>
          </a:xfrm>
        </p:spPr>
        <p:txBody>
          <a:bodyPr>
            <a:normAutofit fontScale="55000" lnSpcReduction="20000"/>
          </a:bodyPr>
          <a:lstStyle/>
          <a:p>
            <a:r>
              <a:rPr lang="en-MY" sz="5100" dirty="0"/>
              <a:t>Third Country Training Programme TCTP2017</a:t>
            </a:r>
          </a:p>
          <a:p>
            <a:endParaRPr lang="en-GB" sz="5100" dirty="0"/>
          </a:p>
          <a:p>
            <a:r>
              <a:rPr lang="en-MY" sz="5100" dirty="0"/>
              <a:t>Title of course: </a:t>
            </a:r>
            <a:r>
              <a:rPr lang="en-MY" sz="5100" dirty="0">
                <a:latin typeface="Calibri" panose="020F0502020204030204" pitchFamily="34" charset="0"/>
                <a:cs typeface="Calibri" panose="020F0502020204030204" pitchFamily="34" charset="0"/>
              </a:rPr>
              <a:t> </a:t>
            </a:r>
            <a:r>
              <a:rPr lang="en-MY" sz="5100" dirty="0">
                <a:cs typeface="Calibri" panose="020F0502020204030204" pitchFamily="34" charset="0"/>
              </a:rPr>
              <a:t>Integrated Biodiversity and Ecosystem Conservation Training Course</a:t>
            </a:r>
          </a:p>
          <a:p>
            <a:endParaRPr lang="en-MY" sz="5100" dirty="0"/>
          </a:p>
          <a:p>
            <a:r>
              <a:rPr lang="en-MY" sz="5100" dirty="0"/>
              <a:t>This seminar aims to provide an intellectual framework for the monetary evaluation  of natural resources, hopefully leading to more sustainable management</a:t>
            </a:r>
          </a:p>
          <a:p>
            <a:endParaRPr lang="en-MY" sz="5100" dirty="0"/>
          </a:p>
          <a:p>
            <a:r>
              <a:rPr lang="en-MY" sz="5100" dirty="0"/>
              <a:t>Why Natural Capital and not Natural Resources?</a:t>
            </a:r>
          </a:p>
          <a:p>
            <a:endParaRPr lang="en-MY" sz="4000" dirty="0"/>
          </a:p>
          <a:p>
            <a:r>
              <a:rPr lang="en-MY" sz="4000" i="1" dirty="0"/>
              <a:t>Note: This is Power Point is designed for you to take back with you and study later</a:t>
            </a:r>
          </a:p>
          <a:p>
            <a:endParaRPr lang="en-MY" sz="4000" dirty="0"/>
          </a:p>
        </p:txBody>
      </p:sp>
    </p:spTree>
    <p:extLst>
      <p:ext uri="{BB962C8B-B14F-4D97-AF65-F5344CB8AC3E}">
        <p14:creationId xmlns:p14="http://schemas.microsoft.com/office/powerpoint/2010/main" val="192312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55669-A055-4E50-A0AB-DCB039EFC67B}"/>
              </a:ext>
            </a:extLst>
          </p:cNvPr>
          <p:cNvSpPr>
            <a:spLocks noGrp="1"/>
          </p:cNvSpPr>
          <p:nvPr>
            <p:ph type="title"/>
          </p:nvPr>
        </p:nvSpPr>
        <p:spPr>
          <a:xfrm>
            <a:off x="508262" y="235670"/>
            <a:ext cx="10515600" cy="2950590"/>
          </a:xfrm>
        </p:spPr>
        <p:txBody>
          <a:bodyPr>
            <a:normAutofit fontScale="90000"/>
          </a:bodyPr>
          <a:lstStyle/>
          <a:p>
            <a:pPr algn="ctr"/>
            <a:r>
              <a:rPr lang="en-MY" sz="3200" b="1" dirty="0">
                <a:latin typeface="+mn-lt"/>
              </a:rPr>
              <a:t>Unsustainable Use of Resources</a:t>
            </a:r>
            <a:r>
              <a:rPr lang="en-MY" sz="3200" dirty="0">
                <a:latin typeface="+mn-lt"/>
              </a:rPr>
              <a:t/>
            </a:r>
            <a:br>
              <a:rPr lang="en-MY" sz="3200" dirty="0">
                <a:latin typeface="+mn-lt"/>
              </a:rPr>
            </a:br>
            <a:r>
              <a:rPr lang="en-MY" sz="3200" dirty="0">
                <a:latin typeface="+mn-lt"/>
              </a:rPr>
              <a:t>I am sure you know of many examples from your own countries.  You may want teaching tools to get the message across to government &amp; civil society that </a:t>
            </a:r>
            <a:r>
              <a:rPr lang="en-MY" sz="3200" b="1" dirty="0">
                <a:latin typeface="+mn-lt"/>
              </a:rPr>
              <a:t>unsustainable harvesting </a:t>
            </a:r>
            <a:r>
              <a:rPr lang="en-MY" sz="3200" dirty="0">
                <a:latin typeface="+mn-lt"/>
              </a:rPr>
              <a:t>leads to</a:t>
            </a:r>
            <a:r>
              <a:rPr lang="en-MY" sz="3200" b="1" dirty="0">
                <a:latin typeface="+mn-lt"/>
              </a:rPr>
              <a:t> permanent loss of biodiversity &amp; ecosystems, </a:t>
            </a:r>
            <a:r>
              <a:rPr lang="en-MY" sz="3200" dirty="0">
                <a:latin typeface="+mn-lt"/>
              </a:rPr>
              <a:t>meaning less ability to provide humanity with resources for its well-being – and ultimately its existence. It is an </a:t>
            </a:r>
            <a:r>
              <a:rPr lang="en-MY" sz="3200" b="1" dirty="0">
                <a:latin typeface="+mn-lt"/>
              </a:rPr>
              <a:t>existential</a:t>
            </a:r>
            <a:r>
              <a:rPr lang="en-MY" sz="3200" dirty="0">
                <a:latin typeface="+mn-lt"/>
              </a:rPr>
              <a:t> problem</a:t>
            </a:r>
            <a:endParaRPr lang="en-GB" sz="3200" dirty="0">
              <a:latin typeface="+mn-lt"/>
            </a:endParaRPr>
          </a:p>
        </p:txBody>
      </p:sp>
      <p:sp>
        <p:nvSpPr>
          <p:cNvPr id="3" name="Content Placeholder 2">
            <a:extLst>
              <a:ext uri="{FF2B5EF4-FFF2-40B4-BE49-F238E27FC236}">
                <a16:creationId xmlns:a16="http://schemas.microsoft.com/office/drawing/2014/main" xmlns="" id="{4AB4478A-6330-4453-8C35-BDBF606D5EB2}"/>
              </a:ext>
            </a:extLst>
          </p:cNvPr>
          <p:cNvSpPr>
            <a:spLocks noGrp="1"/>
          </p:cNvSpPr>
          <p:nvPr>
            <p:ph idx="1"/>
          </p:nvPr>
        </p:nvSpPr>
        <p:spPr>
          <a:xfrm>
            <a:off x="913614" y="3271101"/>
            <a:ext cx="10515600" cy="3791982"/>
          </a:xfrm>
        </p:spPr>
        <p:txBody>
          <a:bodyPr/>
          <a:lstStyle/>
          <a:p>
            <a:r>
              <a:rPr lang="en-MY" dirty="0"/>
              <a:t>Here is a tool for teaching whoever it is you need to persuade about conservation and wise use of natural resources (of particular value with policy-making economists) </a:t>
            </a:r>
          </a:p>
          <a:p>
            <a:r>
              <a:rPr lang="en-MY" dirty="0"/>
              <a:t>First, switch to talking about ‘Natural Capital’</a:t>
            </a:r>
          </a:p>
          <a:p>
            <a:r>
              <a:rPr lang="en-MY" dirty="0"/>
              <a:t>Define it as: The </a:t>
            </a:r>
            <a:r>
              <a:rPr lang="en-MY" b="1" dirty="0"/>
              <a:t>value </a:t>
            </a:r>
            <a:r>
              <a:rPr lang="en-MY" dirty="0"/>
              <a:t>in USD, rand, baht or ringgit of natural resources– be it iron ore, timber, water, sunshine (sunshine nowadays can be priced by the value of electricity it can produce via solar panels)</a:t>
            </a:r>
            <a:endParaRPr lang="en-GB" b="1" dirty="0"/>
          </a:p>
        </p:txBody>
      </p:sp>
    </p:spTree>
    <p:extLst>
      <p:ext uri="{BB962C8B-B14F-4D97-AF65-F5344CB8AC3E}">
        <p14:creationId xmlns:p14="http://schemas.microsoft.com/office/powerpoint/2010/main" val="306747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6106C-0599-4552-BF0E-CCEC36D5D96B}"/>
              </a:ext>
            </a:extLst>
          </p:cNvPr>
          <p:cNvSpPr>
            <a:spLocks noGrp="1"/>
          </p:cNvSpPr>
          <p:nvPr>
            <p:ph type="title"/>
          </p:nvPr>
        </p:nvSpPr>
        <p:spPr/>
        <p:txBody>
          <a:bodyPr>
            <a:normAutofit/>
          </a:bodyPr>
          <a:lstStyle/>
          <a:p>
            <a:r>
              <a:rPr lang="en-MY" sz="3200" dirty="0"/>
              <a:t>Once you use the value approach you can compare </a:t>
            </a:r>
            <a:r>
              <a:rPr lang="en-MY" sz="3200" b="1" dirty="0"/>
              <a:t>natural capital</a:t>
            </a:r>
            <a:r>
              <a:rPr lang="en-MY" sz="3200" dirty="0"/>
              <a:t> with </a:t>
            </a:r>
            <a:r>
              <a:rPr lang="en-MY" sz="3200" b="1" dirty="0"/>
              <a:t>financial capital</a:t>
            </a:r>
            <a:r>
              <a:rPr lang="en-MY" sz="3200" dirty="0"/>
              <a:t> &amp; </a:t>
            </a:r>
            <a:r>
              <a:rPr lang="en-MY" sz="3200" b="1" dirty="0"/>
              <a:t>human capital</a:t>
            </a:r>
            <a:r>
              <a:rPr lang="en-MY" sz="3200" dirty="0"/>
              <a:t> in value</a:t>
            </a:r>
            <a:endParaRPr lang="en-GB" sz="3200" dirty="0"/>
          </a:p>
        </p:txBody>
      </p:sp>
      <p:sp>
        <p:nvSpPr>
          <p:cNvPr id="3" name="Content Placeholder 2">
            <a:extLst>
              <a:ext uri="{FF2B5EF4-FFF2-40B4-BE49-F238E27FC236}">
                <a16:creationId xmlns:a16="http://schemas.microsoft.com/office/drawing/2014/main" xmlns="" id="{662B4726-07FC-489D-9DF7-1052C4D9AEAF}"/>
              </a:ext>
            </a:extLst>
          </p:cNvPr>
          <p:cNvSpPr>
            <a:spLocks noGrp="1"/>
          </p:cNvSpPr>
          <p:nvPr>
            <p:ph idx="1"/>
          </p:nvPr>
        </p:nvSpPr>
        <p:spPr>
          <a:xfrm>
            <a:off x="838200" y="1825625"/>
            <a:ext cx="10515600" cy="4801418"/>
          </a:xfrm>
        </p:spPr>
        <p:txBody>
          <a:bodyPr>
            <a:normAutofit/>
          </a:bodyPr>
          <a:lstStyle/>
          <a:p>
            <a:r>
              <a:rPr lang="en-MY" b="1" dirty="0"/>
              <a:t>Financial capital </a:t>
            </a:r>
            <a:r>
              <a:rPr lang="en-MY" dirty="0"/>
              <a:t>– cash; stocks; property (houses, land), valuable artefacts (jewellery, paintings), mechanical artefacts (cars, airplanes)</a:t>
            </a:r>
          </a:p>
          <a:p>
            <a:r>
              <a:rPr lang="en-MY" b="1" dirty="0"/>
              <a:t>Human capital</a:t>
            </a:r>
            <a:r>
              <a:rPr lang="en-MY" dirty="0"/>
              <a:t> – education, experience; specialist knowledge (Dubai now trying to recruit all kinds of specialists (master chefs, master printers, expert code writers, university professors) to work there)</a:t>
            </a:r>
          </a:p>
          <a:p>
            <a:r>
              <a:rPr lang="en-MY" b="1" dirty="0"/>
              <a:t>Natural Capital -</a:t>
            </a:r>
            <a:r>
              <a:rPr lang="en-MY" dirty="0"/>
              <a:t> What the planet has in the way of natural resources</a:t>
            </a:r>
          </a:p>
          <a:p>
            <a:r>
              <a:rPr lang="en-MY" dirty="0"/>
              <a:t>Non renewable Natural Capital needs to be ‘spun-out’, ‘husbanded’, i.e. some kept in reserve</a:t>
            </a:r>
          </a:p>
          <a:p>
            <a:r>
              <a:rPr lang="en-MY" dirty="0"/>
              <a:t>Renewable Natural Capital needs to be harvested </a:t>
            </a:r>
            <a:r>
              <a:rPr lang="en-MY" b="1" dirty="0"/>
              <a:t>sustainably</a:t>
            </a:r>
            <a:endParaRPr lang="en-MY" dirty="0"/>
          </a:p>
        </p:txBody>
      </p:sp>
    </p:spTree>
    <p:extLst>
      <p:ext uri="{BB962C8B-B14F-4D97-AF65-F5344CB8AC3E}">
        <p14:creationId xmlns:p14="http://schemas.microsoft.com/office/powerpoint/2010/main" val="149080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9A38F-8B13-4CBD-B7B9-3E5F90FD483E}"/>
              </a:ext>
            </a:extLst>
          </p:cNvPr>
          <p:cNvSpPr>
            <a:spLocks noGrp="1"/>
          </p:cNvSpPr>
          <p:nvPr>
            <p:ph type="title"/>
          </p:nvPr>
        </p:nvSpPr>
        <p:spPr>
          <a:xfrm>
            <a:off x="838200" y="365126"/>
            <a:ext cx="10515600" cy="728384"/>
          </a:xfrm>
        </p:spPr>
        <p:txBody>
          <a:bodyPr>
            <a:normAutofit/>
          </a:bodyPr>
          <a:lstStyle/>
          <a:p>
            <a:pPr algn="ctr"/>
            <a:r>
              <a:rPr lang="en-MY" sz="3600" b="1" dirty="0"/>
              <a:t>Keyword Definitions</a:t>
            </a:r>
            <a:endParaRPr lang="en-GB" sz="3600" b="1" dirty="0"/>
          </a:p>
        </p:txBody>
      </p:sp>
      <p:sp>
        <p:nvSpPr>
          <p:cNvPr id="3" name="Content Placeholder 2">
            <a:extLst>
              <a:ext uri="{FF2B5EF4-FFF2-40B4-BE49-F238E27FC236}">
                <a16:creationId xmlns:a16="http://schemas.microsoft.com/office/drawing/2014/main" xmlns="" id="{85C47BF2-F788-404C-9A9A-5AF6CC6E73E6}"/>
              </a:ext>
            </a:extLst>
          </p:cNvPr>
          <p:cNvSpPr>
            <a:spLocks noGrp="1"/>
          </p:cNvSpPr>
          <p:nvPr>
            <p:ph idx="1"/>
          </p:nvPr>
        </p:nvSpPr>
        <p:spPr>
          <a:xfrm>
            <a:off x="631596" y="1093510"/>
            <a:ext cx="10515600" cy="5147034"/>
          </a:xfrm>
        </p:spPr>
        <p:txBody>
          <a:bodyPr>
            <a:normAutofit/>
          </a:bodyPr>
          <a:lstStyle/>
          <a:p>
            <a:r>
              <a:rPr lang="en-MY" sz="3900" dirty="0"/>
              <a:t>Natural Capital</a:t>
            </a:r>
          </a:p>
          <a:p>
            <a:endParaRPr lang="en-MY" sz="3900" dirty="0"/>
          </a:p>
          <a:p>
            <a:pPr lvl="1"/>
            <a:r>
              <a:rPr lang="en-MY" sz="3200" dirty="0"/>
              <a:t>Natural resources that are managed to provide goods &amp; services for societies. </a:t>
            </a:r>
          </a:p>
          <a:p>
            <a:pPr lvl="1"/>
            <a:r>
              <a:rPr lang="en-MY" sz="3200" dirty="0" err="1"/>
              <a:t>NatCap</a:t>
            </a:r>
            <a:r>
              <a:rPr lang="en-MY" sz="3200" dirty="0"/>
              <a:t> includes fossil fuels &amp; minerals</a:t>
            </a:r>
          </a:p>
          <a:p>
            <a:pPr lvl="1"/>
            <a:r>
              <a:rPr lang="en-MY" sz="3200" dirty="0"/>
              <a:t>But, except on a geological timescale  (100’ of millions of years) stocks of fossil fuels &amp; minerals are finite (no replacement)</a:t>
            </a:r>
          </a:p>
          <a:p>
            <a:pPr lvl="1"/>
            <a:endParaRPr lang="en-MY" dirty="0"/>
          </a:p>
          <a:p>
            <a:pPr lvl="1"/>
            <a:endParaRPr lang="en-MY" dirty="0"/>
          </a:p>
          <a:p>
            <a:pPr lvl="1"/>
            <a:endParaRPr lang="en-MY" dirty="0"/>
          </a:p>
        </p:txBody>
      </p:sp>
      <p:sp>
        <p:nvSpPr>
          <p:cNvPr id="4" name="TextBox 3">
            <a:extLst>
              <a:ext uri="{FF2B5EF4-FFF2-40B4-BE49-F238E27FC236}">
                <a16:creationId xmlns:a16="http://schemas.microsoft.com/office/drawing/2014/main" xmlns="" id="{BFB8B363-93C4-4559-9B2F-9D1172700433}"/>
              </a:ext>
            </a:extLst>
          </p:cNvPr>
          <p:cNvSpPr txBox="1"/>
          <p:nvPr/>
        </p:nvSpPr>
        <p:spPr>
          <a:xfrm>
            <a:off x="631596" y="2406795"/>
            <a:ext cx="9323109" cy="584775"/>
          </a:xfrm>
          <a:prstGeom prst="rect">
            <a:avLst/>
          </a:prstGeom>
          <a:noFill/>
        </p:spPr>
        <p:txBody>
          <a:bodyPr wrap="square" rtlCol="0">
            <a:spAutoFit/>
          </a:bodyPr>
          <a:lstStyle/>
          <a:p>
            <a:r>
              <a:rPr lang="en-MY" sz="3200" dirty="0"/>
              <a:t>		</a:t>
            </a:r>
            <a:endParaRPr lang="en-GB" sz="3200" dirty="0"/>
          </a:p>
        </p:txBody>
      </p:sp>
    </p:spTree>
    <p:extLst>
      <p:ext uri="{BB962C8B-B14F-4D97-AF65-F5344CB8AC3E}">
        <p14:creationId xmlns:p14="http://schemas.microsoft.com/office/powerpoint/2010/main" val="117722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C6BD5B3-3594-461D-A5FD-FACC15B16F04}"/>
              </a:ext>
            </a:extLst>
          </p:cNvPr>
          <p:cNvSpPr/>
          <p:nvPr/>
        </p:nvSpPr>
        <p:spPr>
          <a:xfrm>
            <a:off x="1008668" y="1501711"/>
            <a:ext cx="9634193" cy="4524315"/>
          </a:xfrm>
          <a:prstGeom prst="rect">
            <a:avLst/>
          </a:prstGeom>
        </p:spPr>
        <p:txBody>
          <a:bodyPr wrap="square">
            <a:spAutoFit/>
          </a:bodyPr>
          <a:lstStyle/>
          <a:p>
            <a:pPr marL="571500" indent="-571500">
              <a:buFont typeface="Arial" panose="020B0604020202020204" pitchFamily="34" charset="0"/>
              <a:buChar char="•"/>
            </a:pPr>
            <a:r>
              <a:rPr lang="en-MY" sz="3600" dirty="0"/>
              <a:t>Natural Income  </a:t>
            </a:r>
            <a:r>
              <a:rPr lang="en-MY" sz="2800" dirty="0"/>
              <a:t>e.g. like interest in money from a bank savings account</a:t>
            </a:r>
          </a:p>
          <a:p>
            <a:pPr marL="914400" lvl="1" indent="-457200">
              <a:buFont typeface="Arial" panose="020B0604020202020204" pitchFamily="34" charset="0"/>
              <a:buChar char="•"/>
            </a:pPr>
            <a:r>
              <a:rPr lang="en-MY" sz="3200" dirty="0"/>
              <a:t>The portion of natural capital (resources) that is produced as interest, i.e. the sustainable income produced by renewable natural capital</a:t>
            </a:r>
          </a:p>
          <a:p>
            <a:pPr marL="914400" lvl="1" indent="-457200">
              <a:buFont typeface="Arial" panose="020B0604020202020204" pitchFamily="34" charset="0"/>
              <a:buChar char="•"/>
            </a:pPr>
            <a:r>
              <a:rPr lang="en-MY" sz="3200" dirty="0"/>
              <a:t>Even if all of this interest is consumed, the capital is not reduced. </a:t>
            </a:r>
            <a:r>
              <a:rPr lang="en-MY" sz="3200" dirty="0" err="1"/>
              <a:t>e.g</a:t>
            </a:r>
            <a:r>
              <a:rPr lang="en-MY" sz="3200" dirty="0"/>
              <a:t> in sustainable fishing for tuna, the population after the harvest would be the same size (or bigger if lightly harvested) than before</a:t>
            </a:r>
          </a:p>
        </p:txBody>
      </p:sp>
    </p:spTree>
    <p:extLst>
      <p:ext uri="{BB962C8B-B14F-4D97-AF65-F5344CB8AC3E}">
        <p14:creationId xmlns:p14="http://schemas.microsoft.com/office/powerpoint/2010/main" val="128477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C47BF2-F788-404C-9A9A-5AF6CC6E73E6}"/>
              </a:ext>
            </a:extLst>
          </p:cNvPr>
          <p:cNvSpPr>
            <a:spLocks noGrp="1"/>
          </p:cNvSpPr>
          <p:nvPr>
            <p:ph idx="1"/>
          </p:nvPr>
        </p:nvSpPr>
        <p:spPr>
          <a:xfrm>
            <a:off x="838200" y="1357460"/>
            <a:ext cx="10515600" cy="4819503"/>
          </a:xfrm>
        </p:spPr>
        <p:txBody>
          <a:bodyPr/>
          <a:lstStyle/>
          <a:p>
            <a:pPr algn="ctr"/>
            <a:r>
              <a:rPr lang="en-MY" b="1" dirty="0"/>
              <a:t>Total Economic Value</a:t>
            </a:r>
            <a:endParaRPr lang="en-GB" b="1" dirty="0"/>
          </a:p>
        </p:txBody>
      </p:sp>
      <p:sp>
        <p:nvSpPr>
          <p:cNvPr id="4" name="Rectangle: Rounded Corners 3">
            <a:extLst>
              <a:ext uri="{FF2B5EF4-FFF2-40B4-BE49-F238E27FC236}">
                <a16:creationId xmlns:a16="http://schemas.microsoft.com/office/drawing/2014/main" xmlns="" id="{5E6E55DD-D2E8-4F84-8D54-67D31EA856D5}"/>
              </a:ext>
            </a:extLst>
          </p:cNvPr>
          <p:cNvSpPr/>
          <p:nvPr/>
        </p:nvSpPr>
        <p:spPr>
          <a:xfrm>
            <a:off x="2130458" y="393406"/>
            <a:ext cx="8191893" cy="1404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dirty="0"/>
              <a:t>Natural Capital</a:t>
            </a:r>
          </a:p>
          <a:p>
            <a:pPr algn="ctr"/>
            <a:r>
              <a:rPr lang="en-MY" sz="4000" dirty="0"/>
              <a:t>Total Economic Value</a:t>
            </a:r>
            <a:endParaRPr lang="en-GB" sz="4000" dirty="0"/>
          </a:p>
        </p:txBody>
      </p:sp>
      <p:sp>
        <p:nvSpPr>
          <p:cNvPr id="5" name="Arrow: Down 4">
            <a:extLst>
              <a:ext uri="{FF2B5EF4-FFF2-40B4-BE49-F238E27FC236}">
                <a16:creationId xmlns:a16="http://schemas.microsoft.com/office/drawing/2014/main" xmlns="" id="{A273742B-E2ED-49E6-9C82-010A884E8B61}"/>
              </a:ext>
            </a:extLst>
          </p:cNvPr>
          <p:cNvSpPr/>
          <p:nvPr/>
        </p:nvSpPr>
        <p:spPr>
          <a:xfrm>
            <a:off x="9495285" y="2793131"/>
            <a:ext cx="603316" cy="906079"/>
          </a:xfrm>
          <a:prstGeom prst="downArrow">
            <a:avLst>
              <a:gd name="adj1" fmla="val 50000"/>
              <a:gd name="adj2" fmla="val 294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xmlns="" id="{87D4241B-E8AB-4621-99B8-51743940CC77}"/>
              </a:ext>
            </a:extLst>
          </p:cNvPr>
          <p:cNvSpPr/>
          <p:nvPr/>
        </p:nvSpPr>
        <p:spPr>
          <a:xfrm>
            <a:off x="801927" y="3986711"/>
            <a:ext cx="2941946" cy="1723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Direct</a:t>
            </a:r>
          </a:p>
          <a:p>
            <a:pPr algn="ctr"/>
            <a:r>
              <a:rPr lang="en-MY" sz="2400" dirty="0"/>
              <a:t>Use Value:</a:t>
            </a:r>
          </a:p>
          <a:p>
            <a:pPr marL="285750" indent="-285750" algn="ctr">
              <a:buFont typeface="Arial" panose="020B0604020202020204" pitchFamily="34" charset="0"/>
              <a:buChar char="•"/>
            </a:pPr>
            <a:r>
              <a:rPr lang="en-MY" sz="2400" dirty="0"/>
              <a:t>Consumptive</a:t>
            </a:r>
          </a:p>
          <a:p>
            <a:pPr marL="285750" indent="-285750" algn="ctr">
              <a:buFont typeface="Arial" panose="020B0604020202020204" pitchFamily="34" charset="0"/>
              <a:buChar char="•"/>
            </a:pPr>
            <a:r>
              <a:rPr lang="en-MY" sz="2400" dirty="0"/>
              <a:t>Non-consumptive</a:t>
            </a:r>
            <a:endParaRPr lang="en-GB" sz="2400" dirty="0"/>
          </a:p>
        </p:txBody>
      </p:sp>
      <p:sp>
        <p:nvSpPr>
          <p:cNvPr id="7" name="Rectangle: Rounded Corners 6">
            <a:extLst>
              <a:ext uri="{FF2B5EF4-FFF2-40B4-BE49-F238E27FC236}">
                <a16:creationId xmlns:a16="http://schemas.microsoft.com/office/drawing/2014/main" xmlns="" id="{364BBE3E-CDF5-485A-AEFF-C2335A6D091D}"/>
              </a:ext>
            </a:extLst>
          </p:cNvPr>
          <p:cNvSpPr/>
          <p:nvPr/>
        </p:nvSpPr>
        <p:spPr>
          <a:xfrm flipH="1">
            <a:off x="4062025" y="3940447"/>
            <a:ext cx="2366128" cy="1771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Indirect use </a:t>
            </a:r>
          </a:p>
          <a:p>
            <a:pPr algn="ctr"/>
            <a:r>
              <a:rPr lang="en-MY" sz="2400" dirty="0"/>
              <a:t>value</a:t>
            </a:r>
            <a:endParaRPr lang="en-GB" sz="2400" dirty="0"/>
          </a:p>
        </p:txBody>
      </p:sp>
      <p:sp>
        <p:nvSpPr>
          <p:cNvPr id="8" name="Rectangle: Rounded Corners 7">
            <a:extLst>
              <a:ext uri="{FF2B5EF4-FFF2-40B4-BE49-F238E27FC236}">
                <a16:creationId xmlns:a16="http://schemas.microsoft.com/office/drawing/2014/main" xmlns="" id="{65BE6AD4-E885-4131-8269-2A77935CBCF8}"/>
              </a:ext>
            </a:extLst>
          </p:cNvPr>
          <p:cNvSpPr/>
          <p:nvPr/>
        </p:nvSpPr>
        <p:spPr>
          <a:xfrm>
            <a:off x="6635418" y="3939163"/>
            <a:ext cx="2206923" cy="177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Optional Value</a:t>
            </a:r>
          </a:p>
          <a:p>
            <a:pPr marL="285750" indent="-285750" algn="ctr">
              <a:buFont typeface="Arial" panose="020B0604020202020204" pitchFamily="34" charset="0"/>
              <a:buChar char="•"/>
            </a:pPr>
            <a:r>
              <a:rPr lang="en-MY" sz="2400" dirty="0"/>
              <a:t>Option</a:t>
            </a:r>
          </a:p>
          <a:p>
            <a:pPr marL="285750" indent="-285750" algn="ctr">
              <a:buFont typeface="Arial" panose="020B0604020202020204" pitchFamily="34" charset="0"/>
              <a:buChar char="•"/>
            </a:pPr>
            <a:r>
              <a:rPr lang="en-MY" sz="2400" dirty="0"/>
              <a:t>Bequest</a:t>
            </a:r>
            <a:endParaRPr lang="en-GB" sz="2400" dirty="0"/>
          </a:p>
        </p:txBody>
      </p:sp>
      <p:sp>
        <p:nvSpPr>
          <p:cNvPr id="9" name="Rectangle: Rounded Corners 8">
            <a:extLst>
              <a:ext uri="{FF2B5EF4-FFF2-40B4-BE49-F238E27FC236}">
                <a16:creationId xmlns:a16="http://schemas.microsoft.com/office/drawing/2014/main" xmlns="" id="{2EE341DA-D104-4409-8582-AB7899A85FB6}"/>
              </a:ext>
            </a:extLst>
          </p:cNvPr>
          <p:cNvSpPr/>
          <p:nvPr/>
        </p:nvSpPr>
        <p:spPr>
          <a:xfrm flipH="1">
            <a:off x="8949042" y="3986712"/>
            <a:ext cx="2310489" cy="172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a:t>Existence</a:t>
            </a:r>
          </a:p>
          <a:p>
            <a:pPr algn="ctr"/>
            <a:r>
              <a:rPr lang="en-MY" sz="2800" dirty="0"/>
              <a:t>Value</a:t>
            </a:r>
            <a:endParaRPr lang="en-GB" sz="2800" dirty="0"/>
          </a:p>
        </p:txBody>
      </p:sp>
      <p:sp>
        <p:nvSpPr>
          <p:cNvPr id="10" name="Arrow: Down 9">
            <a:extLst>
              <a:ext uri="{FF2B5EF4-FFF2-40B4-BE49-F238E27FC236}">
                <a16:creationId xmlns:a16="http://schemas.microsoft.com/office/drawing/2014/main" xmlns="" id="{19CE4648-2FB6-4B69-A5F6-1300B6A3A31E}"/>
              </a:ext>
            </a:extLst>
          </p:cNvPr>
          <p:cNvSpPr/>
          <p:nvPr/>
        </p:nvSpPr>
        <p:spPr>
          <a:xfrm>
            <a:off x="1961559" y="2859685"/>
            <a:ext cx="531827" cy="844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xmlns="" id="{EAB69A91-43A4-45BA-9D3E-63F3FDEB0446}"/>
              </a:ext>
            </a:extLst>
          </p:cNvPr>
          <p:cNvSpPr/>
          <p:nvPr/>
        </p:nvSpPr>
        <p:spPr>
          <a:xfrm>
            <a:off x="5025272" y="2855782"/>
            <a:ext cx="531827" cy="844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xmlns="" id="{B0B59201-01BE-4953-B349-692E660EF045}"/>
              </a:ext>
            </a:extLst>
          </p:cNvPr>
          <p:cNvSpPr/>
          <p:nvPr/>
        </p:nvSpPr>
        <p:spPr>
          <a:xfrm>
            <a:off x="7472965" y="2854900"/>
            <a:ext cx="531827" cy="844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 id="{58D92850-D566-41F2-A791-A76E8C165F79}"/>
              </a:ext>
            </a:extLst>
          </p:cNvPr>
          <p:cNvSpPr txBox="1"/>
          <p:nvPr/>
        </p:nvSpPr>
        <p:spPr>
          <a:xfrm>
            <a:off x="3799002" y="2083072"/>
            <a:ext cx="2452540" cy="584775"/>
          </a:xfrm>
          <a:prstGeom prst="rect">
            <a:avLst/>
          </a:prstGeom>
          <a:noFill/>
        </p:spPr>
        <p:txBody>
          <a:bodyPr wrap="square" rtlCol="0">
            <a:spAutoFit/>
          </a:bodyPr>
          <a:lstStyle/>
          <a:p>
            <a:pPr algn="ctr"/>
            <a:r>
              <a:rPr lang="en-MY" sz="3200" dirty="0"/>
              <a:t>Use    Value</a:t>
            </a:r>
            <a:endParaRPr lang="en-GB" sz="3200" dirty="0"/>
          </a:p>
        </p:txBody>
      </p:sp>
      <p:sp>
        <p:nvSpPr>
          <p:cNvPr id="16" name="TextBox 15">
            <a:extLst>
              <a:ext uri="{FF2B5EF4-FFF2-40B4-BE49-F238E27FC236}">
                <a16:creationId xmlns:a16="http://schemas.microsoft.com/office/drawing/2014/main" xmlns="" id="{1961338F-E106-42DB-AD0A-889D73BB45D3}"/>
              </a:ext>
            </a:extLst>
          </p:cNvPr>
          <p:cNvSpPr txBox="1"/>
          <p:nvPr/>
        </p:nvSpPr>
        <p:spPr>
          <a:xfrm>
            <a:off x="8203814" y="2104825"/>
            <a:ext cx="3186259" cy="584775"/>
          </a:xfrm>
          <a:prstGeom prst="rect">
            <a:avLst/>
          </a:prstGeom>
          <a:noFill/>
        </p:spPr>
        <p:txBody>
          <a:bodyPr wrap="square" rtlCol="0">
            <a:spAutoFit/>
          </a:bodyPr>
          <a:lstStyle/>
          <a:p>
            <a:r>
              <a:rPr lang="en-MY" sz="3200" dirty="0"/>
              <a:t>Non – use value</a:t>
            </a:r>
            <a:endParaRPr lang="en-GB" sz="3200" dirty="0"/>
          </a:p>
        </p:txBody>
      </p:sp>
      <p:cxnSp>
        <p:nvCxnSpPr>
          <p:cNvPr id="14" name="Straight Arrow Connector 13">
            <a:extLst>
              <a:ext uri="{FF2B5EF4-FFF2-40B4-BE49-F238E27FC236}">
                <a16:creationId xmlns:a16="http://schemas.microsoft.com/office/drawing/2014/main" xmlns="" id="{4DD3CBFD-CA2C-4A72-8402-B0E54BC45719}"/>
              </a:ext>
            </a:extLst>
          </p:cNvPr>
          <p:cNvCxnSpPr>
            <a:cxnSpLocks/>
          </p:cNvCxnSpPr>
          <p:nvPr/>
        </p:nvCxnSpPr>
        <p:spPr>
          <a:xfrm flipH="1" flipV="1">
            <a:off x="2422690" y="2393210"/>
            <a:ext cx="1340039" cy="1"/>
          </a:xfrm>
          <a:prstGeom prst="straightConnector1">
            <a:avLst/>
          </a:prstGeom>
          <a:ln w="762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xmlns="" id="{72BFB7E5-9FAF-4474-88A3-7F18A5C348F0}"/>
              </a:ext>
            </a:extLst>
          </p:cNvPr>
          <p:cNvCxnSpPr>
            <a:cxnSpLocks/>
          </p:cNvCxnSpPr>
          <p:nvPr/>
        </p:nvCxnSpPr>
        <p:spPr>
          <a:xfrm>
            <a:off x="6315503" y="2400145"/>
            <a:ext cx="1254221" cy="0"/>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9442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C482C-2988-4BE8-8C17-079B818493D8}"/>
              </a:ext>
            </a:extLst>
          </p:cNvPr>
          <p:cNvSpPr>
            <a:spLocks noGrp="1"/>
          </p:cNvSpPr>
          <p:nvPr>
            <p:ph type="title"/>
          </p:nvPr>
        </p:nvSpPr>
        <p:spPr/>
        <p:txBody>
          <a:bodyPr/>
          <a:lstStyle/>
          <a:p>
            <a:r>
              <a:rPr lang="en-MY" dirty="0"/>
              <a:t>A terminology swamp – alternative terms</a:t>
            </a:r>
            <a:endParaRPr lang="en-GB" dirty="0"/>
          </a:p>
        </p:txBody>
      </p:sp>
      <p:sp>
        <p:nvSpPr>
          <p:cNvPr id="3" name="Content Placeholder 2">
            <a:extLst>
              <a:ext uri="{FF2B5EF4-FFF2-40B4-BE49-F238E27FC236}">
                <a16:creationId xmlns:a16="http://schemas.microsoft.com/office/drawing/2014/main" xmlns="" id="{E562A2C5-1D2A-46A6-BCC3-F6E9F727CB0D}"/>
              </a:ext>
            </a:extLst>
          </p:cNvPr>
          <p:cNvSpPr>
            <a:spLocks noGrp="1"/>
          </p:cNvSpPr>
          <p:nvPr>
            <p:ph idx="1"/>
          </p:nvPr>
        </p:nvSpPr>
        <p:spPr/>
        <p:txBody>
          <a:bodyPr/>
          <a:lstStyle/>
          <a:p>
            <a:endParaRPr lang="en-MY" dirty="0"/>
          </a:p>
          <a:p>
            <a:r>
              <a:rPr lang="en-MY" dirty="0"/>
              <a:t>Natural Value – that part of Natural Capital which can currently be quantified in USD value</a:t>
            </a:r>
          </a:p>
          <a:p>
            <a:r>
              <a:rPr lang="en-MY" dirty="0"/>
              <a:t>Economic Value – the </a:t>
            </a:r>
            <a:r>
              <a:rPr lang="en-MY" i="1" dirty="0"/>
              <a:t>market price</a:t>
            </a:r>
            <a:r>
              <a:rPr lang="en-MY" dirty="0"/>
              <a:t> of the goods and services a resource produces.  Has to be responsibly calculated – no arm waving</a:t>
            </a:r>
          </a:p>
          <a:p>
            <a:r>
              <a:rPr lang="en-MY" dirty="0"/>
              <a:t>Ecological Value – Resources with no formal market price: soil erosion control, nitrogen fixation and photosynthesis are all essential for human existence but have no direct monetary value, although some estimates have been made</a:t>
            </a:r>
            <a:endParaRPr lang="en-GB" dirty="0"/>
          </a:p>
        </p:txBody>
      </p:sp>
    </p:spTree>
    <p:extLst>
      <p:ext uri="{BB962C8B-B14F-4D97-AF65-F5344CB8AC3E}">
        <p14:creationId xmlns:p14="http://schemas.microsoft.com/office/powerpoint/2010/main" val="342041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9A38F-8B13-4CBD-B7B9-3E5F90FD483E}"/>
              </a:ext>
            </a:extLst>
          </p:cNvPr>
          <p:cNvSpPr>
            <a:spLocks noGrp="1"/>
          </p:cNvSpPr>
          <p:nvPr>
            <p:ph type="title"/>
          </p:nvPr>
        </p:nvSpPr>
        <p:spPr>
          <a:xfrm>
            <a:off x="743932" y="431113"/>
            <a:ext cx="10515600" cy="181630"/>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xmlns="" id="{85C47BF2-F788-404C-9A9A-5AF6CC6E73E6}"/>
              </a:ext>
            </a:extLst>
          </p:cNvPr>
          <p:cNvSpPr>
            <a:spLocks noGrp="1"/>
          </p:cNvSpPr>
          <p:nvPr>
            <p:ph idx="1"/>
          </p:nvPr>
        </p:nvSpPr>
        <p:spPr>
          <a:xfrm>
            <a:off x="838200" y="1357460"/>
            <a:ext cx="10515600" cy="4819503"/>
          </a:xfrm>
        </p:spPr>
        <p:txBody>
          <a:bodyPr/>
          <a:lstStyle/>
          <a:p>
            <a:pPr algn="ctr"/>
            <a:r>
              <a:rPr lang="en-MY" b="1" dirty="0"/>
              <a:t>Total Economic Value</a:t>
            </a:r>
            <a:endParaRPr lang="en-GB" b="1" dirty="0"/>
          </a:p>
        </p:txBody>
      </p:sp>
      <p:sp>
        <p:nvSpPr>
          <p:cNvPr id="4" name="Rectangle: Rounded Corners 3">
            <a:extLst>
              <a:ext uri="{FF2B5EF4-FFF2-40B4-BE49-F238E27FC236}">
                <a16:creationId xmlns:a16="http://schemas.microsoft.com/office/drawing/2014/main" xmlns="" id="{5E6E55DD-D2E8-4F84-8D54-67D31EA856D5}"/>
              </a:ext>
            </a:extLst>
          </p:cNvPr>
          <p:cNvSpPr/>
          <p:nvPr/>
        </p:nvSpPr>
        <p:spPr>
          <a:xfrm>
            <a:off x="2130458" y="393406"/>
            <a:ext cx="8191893" cy="1404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a:t>…. </a:t>
            </a:r>
            <a:r>
              <a:rPr lang="en-MY" sz="2400" dirty="0"/>
              <a:t>back to diagram…       </a:t>
            </a:r>
            <a:r>
              <a:rPr lang="en-MY" sz="4000" dirty="0"/>
              <a:t>Natural Capital</a:t>
            </a:r>
          </a:p>
          <a:p>
            <a:pPr algn="ctr"/>
            <a:r>
              <a:rPr lang="en-MY" sz="4000" dirty="0"/>
              <a:t>Total Economic Value </a:t>
            </a:r>
            <a:endParaRPr lang="en-GB" sz="4000" dirty="0"/>
          </a:p>
        </p:txBody>
      </p:sp>
      <p:sp>
        <p:nvSpPr>
          <p:cNvPr id="5" name="Arrow: Down 4">
            <a:extLst>
              <a:ext uri="{FF2B5EF4-FFF2-40B4-BE49-F238E27FC236}">
                <a16:creationId xmlns:a16="http://schemas.microsoft.com/office/drawing/2014/main" xmlns="" id="{A273742B-E2ED-49E6-9C82-010A884E8B61}"/>
              </a:ext>
            </a:extLst>
          </p:cNvPr>
          <p:cNvSpPr/>
          <p:nvPr/>
        </p:nvSpPr>
        <p:spPr>
          <a:xfrm>
            <a:off x="9495285" y="2793131"/>
            <a:ext cx="603316" cy="906079"/>
          </a:xfrm>
          <a:prstGeom prst="downArrow">
            <a:avLst>
              <a:gd name="adj1" fmla="val 50000"/>
              <a:gd name="adj2" fmla="val 294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xmlns="" id="{87D4241B-E8AB-4621-99B8-51743940CC77}"/>
              </a:ext>
            </a:extLst>
          </p:cNvPr>
          <p:cNvSpPr/>
          <p:nvPr/>
        </p:nvSpPr>
        <p:spPr>
          <a:xfrm>
            <a:off x="801927" y="3986711"/>
            <a:ext cx="2941946" cy="1723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Direct</a:t>
            </a:r>
          </a:p>
          <a:p>
            <a:pPr algn="ctr"/>
            <a:r>
              <a:rPr lang="en-MY" sz="2400" dirty="0"/>
              <a:t>Use Value:</a:t>
            </a:r>
          </a:p>
          <a:p>
            <a:pPr marL="285750" indent="-285750" algn="ctr">
              <a:buFont typeface="Arial" panose="020B0604020202020204" pitchFamily="34" charset="0"/>
              <a:buChar char="•"/>
            </a:pPr>
            <a:r>
              <a:rPr lang="en-MY" sz="2400" dirty="0"/>
              <a:t>Consumptive</a:t>
            </a:r>
          </a:p>
          <a:p>
            <a:pPr marL="285750" indent="-285750" algn="ctr">
              <a:buFont typeface="Arial" panose="020B0604020202020204" pitchFamily="34" charset="0"/>
              <a:buChar char="•"/>
            </a:pPr>
            <a:r>
              <a:rPr lang="en-MY" sz="2400" dirty="0"/>
              <a:t>Non-consumptive</a:t>
            </a:r>
            <a:endParaRPr lang="en-GB" sz="2400" dirty="0"/>
          </a:p>
        </p:txBody>
      </p:sp>
      <p:sp>
        <p:nvSpPr>
          <p:cNvPr id="7" name="Rectangle: Rounded Corners 6">
            <a:extLst>
              <a:ext uri="{FF2B5EF4-FFF2-40B4-BE49-F238E27FC236}">
                <a16:creationId xmlns:a16="http://schemas.microsoft.com/office/drawing/2014/main" xmlns="" id="{364BBE3E-CDF5-485A-AEFF-C2335A6D091D}"/>
              </a:ext>
            </a:extLst>
          </p:cNvPr>
          <p:cNvSpPr/>
          <p:nvPr/>
        </p:nvSpPr>
        <p:spPr>
          <a:xfrm flipH="1">
            <a:off x="4062025" y="3940447"/>
            <a:ext cx="2366128" cy="1771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Indirect use </a:t>
            </a:r>
          </a:p>
          <a:p>
            <a:pPr algn="ctr"/>
            <a:r>
              <a:rPr lang="en-MY" sz="2400" dirty="0"/>
              <a:t>value</a:t>
            </a:r>
            <a:endParaRPr lang="en-GB" sz="2400" dirty="0"/>
          </a:p>
        </p:txBody>
      </p:sp>
      <p:sp>
        <p:nvSpPr>
          <p:cNvPr id="8" name="Rectangle: Rounded Corners 7">
            <a:extLst>
              <a:ext uri="{FF2B5EF4-FFF2-40B4-BE49-F238E27FC236}">
                <a16:creationId xmlns:a16="http://schemas.microsoft.com/office/drawing/2014/main" xmlns="" id="{65BE6AD4-E885-4131-8269-2A77935CBCF8}"/>
              </a:ext>
            </a:extLst>
          </p:cNvPr>
          <p:cNvSpPr/>
          <p:nvPr/>
        </p:nvSpPr>
        <p:spPr>
          <a:xfrm>
            <a:off x="6635418" y="3939163"/>
            <a:ext cx="2206923" cy="177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Optional Value</a:t>
            </a:r>
          </a:p>
          <a:p>
            <a:pPr marL="285750" indent="-285750" algn="ctr">
              <a:buFont typeface="Arial" panose="020B0604020202020204" pitchFamily="34" charset="0"/>
              <a:buChar char="•"/>
            </a:pPr>
            <a:r>
              <a:rPr lang="en-MY" sz="2400" dirty="0"/>
              <a:t>Option</a:t>
            </a:r>
          </a:p>
          <a:p>
            <a:pPr marL="285750" indent="-285750" algn="ctr">
              <a:buFont typeface="Arial" panose="020B0604020202020204" pitchFamily="34" charset="0"/>
              <a:buChar char="•"/>
            </a:pPr>
            <a:r>
              <a:rPr lang="en-MY" sz="2400" dirty="0"/>
              <a:t>Bequest</a:t>
            </a:r>
            <a:endParaRPr lang="en-GB" sz="2400" dirty="0"/>
          </a:p>
        </p:txBody>
      </p:sp>
      <p:sp>
        <p:nvSpPr>
          <p:cNvPr id="9" name="Rectangle: Rounded Corners 8">
            <a:extLst>
              <a:ext uri="{FF2B5EF4-FFF2-40B4-BE49-F238E27FC236}">
                <a16:creationId xmlns:a16="http://schemas.microsoft.com/office/drawing/2014/main" xmlns="" id="{2EE341DA-D104-4409-8582-AB7899A85FB6}"/>
              </a:ext>
            </a:extLst>
          </p:cNvPr>
          <p:cNvSpPr/>
          <p:nvPr/>
        </p:nvSpPr>
        <p:spPr>
          <a:xfrm flipH="1">
            <a:off x="8949042" y="3986712"/>
            <a:ext cx="2310489" cy="172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a:t>Existence</a:t>
            </a:r>
          </a:p>
          <a:p>
            <a:pPr algn="ctr"/>
            <a:r>
              <a:rPr lang="en-MY" sz="2800" dirty="0"/>
              <a:t>Value</a:t>
            </a:r>
            <a:endParaRPr lang="en-GB" sz="2800" dirty="0"/>
          </a:p>
        </p:txBody>
      </p:sp>
      <p:sp>
        <p:nvSpPr>
          <p:cNvPr id="10" name="Arrow: Down 9">
            <a:extLst>
              <a:ext uri="{FF2B5EF4-FFF2-40B4-BE49-F238E27FC236}">
                <a16:creationId xmlns:a16="http://schemas.microsoft.com/office/drawing/2014/main" xmlns="" id="{19CE4648-2FB6-4B69-A5F6-1300B6A3A31E}"/>
              </a:ext>
            </a:extLst>
          </p:cNvPr>
          <p:cNvSpPr/>
          <p:nvPr/>
        </p:nvSpPr>
        <p:spPr>
          <a:xfrm>
            <a:off x="1961559" y="2859685"/>
            <a:ext cx="531827" cy="844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xmlns="" id="{EAB69A91-43A4-45BA-9D3E-63F3FDEB0446}"/>
              </a:ext>
            </a:extLst>
          </p:cNvPr>
          <p:cNvSpPr/>
          <p:nvPr/>
        </p:nvSpPr>
        <p:spPr>
          <a:xfrm>
            <a:off x="5025272" y="2855782"/>
            <a:ext cx="531827" cy="844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xmlns="" id="{B0B59201-01BE-4953-B349-692E660EF045}"/>
              </a:ext>
            </a:extLst>
          </p:cNvPr>
          <p:cNvSpPr/>
          <p:nvPr/>
        </p:nvSpPr>
        <p:spPr>
          <a:xfrm>
            <a:off x="7472965" y="2854900"/>
            <a:ext cx="531827" cy="844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 id="{58D92850-D566-41F2-A791-A76E8C165F79}"/>
              </a:ext>
            </a:extLst>
          </p:cNvPr>
          <p:cNvSpPr txBox="1"/>
          <p:nvPr/>
        </p:nvSpPr>
        <p:spPr>
          <a:xfrm>
            <a:off x="3799002" y="2083072"/>
            <a:ext cx="2452540" cy="584775"/>
          </a:xfrm>
          <a:prstGeom prst="rect">
            <a:avLst/>
          </a:prstGeom>
          <a:noFill/>
        </p:spPr>
        <p:txBody>
          <a:bodyPr wrap="square" rtlCol="0">
            <a:spAutoFit/>
          </a:bodyPr>
          <a:lstStyle/>
          <a:p>
            <a:pPr algn="ctr"/>
            <a:r>
              <a:rPr lang="en-MY" sz="3200" dirty="0"/>
              <a:t>Use    Value</a:t>
            </a:r>
            <a:endParaRPr lang="en-GB" sz="3200" dirty="0"/>
          </a:p>
        </p:txBody>
      </p:sp>
      <p:sp>
        <p:nvSpPr>
          <p:cNvPr id="16" name="TextBox 15">
            <a:extLst>
              <a:ext uri="{FF2B5EF4-FFF2-40B4-BE49-F238E27FC236}">
                <a16:creationId xmlns:a16="http://schemas.microsoft.com/office/drawing/2014/main" xmlns="" id="{1961338F-E106-42DB-AD0A-889D73BB45D3}"/>
              </a:ext>
            </a:extLst>
          </p:cNvPr>
          <p:cNvSpPr txBox="1"/>
          <p:nvPr/>
        </p:nvSpPr>
        <p:spPr>
          <a:xfrm>
            <a:off x="8203814" y="2104825"/>
            <a:ext cx="3186259" cy="584775"/>
          </a:xfrm>
          <a:prstGeom prst="rect">
            <a:avLst/>
          </a:prstGeom>
          <a:noFill/>
        </p:spPr>
        <p:txBody>
          <a:bodyPr wrap="square" rtlCol="0">
            <a:spAutoFit/>
          </a:bodyPr>
          <a:lstStyle/>
          <a:p>
            <a:r>
              <a:rPr lang="en-MY" sz="3200" dirty="0"/>
              <a:t>Non – use value</a:t>
            </a:r>
            <a:endParaRPr lang="en-GB" sz="3200" dirty="0"/>
          </a:p>
        </p:txBody>
      </p:sp>
      <p:cxnSp>
        <p:nvCxnSpPr>
          <p:cNvPr id="14" name="Straight Arrow Connector 13">
            <a:extLst>
              <a:ext uri="{FF2B5EF4-FFF2-40B4-BE49-F238E27FC236}">
                <a16:creationId xmlns:a16="http://schemas.microsoft.com/office/drawing/2014/main" xmlns="" id="{4DD3CBFD-CA2C-4A72-8402-B0E54BC45719}"/>
              </a:ext>
            </a:extLst>
          </p:cNvPr>
          <p:cNvCxnSpPr>
            <a:cxnSpLocks/>
          </p:cNvCxnSpPr>
          <p:nvPr/>
        </p:nvCxnSpPr>
        <p:spPr>
          <a:xfrm flipH="1" flipV="1">
            <a:off x="2422690" y="2393210"/>
            <a:ext cx="1340039" cy="1"/>
          </a:xfrm>
          <a:prstGeom prst="straightConnector1">
            <a:avLst/>
          </a:prstGeom>
          <a:ln w="762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xmlns="" id="{72BFB7E5-9FAF-4474-88A3-7F18A5C348F0}"/>
              </a:ext>
            </a:extLst>
          </p:cNvPr>
          <p:cNvCxnSpPr>
            <a:cxnSpLocks/>
          </p:cNvCxnSpPr>
          <p:nvPr/>
        </p:nvCxnSpPr>
        <p:spPr>
          <a:xfrm>
            <a:off x="6315503" y="2400145"/>
            <a:ext cx="1254221" cy="0"/>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1811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F74F8-C35C-4D49-8896-CB1893469ED4}"/>
              </a:ext>
            </a:extLst>
          </p:cNvPr>
          <p:cNvSpPr>
            <a:spLocks noGrp="1"/>
          </p:cNvSpPr>
          <p:nvPr>
            <p:ph type="title"/>
          </p:nvPr>
        </p:nvSpPr>
        <p:spPr>
          <a:xfrm>
            <a:off x="838200" y="289711"/>
            <a:ext cx="10040332" cy="643543"/>
          </a:xfrm>
        </p:spPr>
        <p:txBody>
          <a:bodyPr>
            <a:normAutofit fontScale="90000"/>
          </a:bodyPr>
          <a:lstStyle/>
          <a:p>
            <a:pPr algn="ctr"/>
            <a:r>
              <a:rPr lang="en-MY" b="1" dirty="0"/>
              <a:t>use</a:t>
            </a:r>
            <a:endParaRPr lang="en-GB" b="1" dirty="0"/>
          </a:p>
        </p:txBody>
      </p:sp>
      <p:sp>
        <p:nvSpPr>
          <p:cNvPr id="3" name="Content Placeholder 2">
            <a:extLst>
              <a:ext uri="{FF2B5EF4-FFF2-40B4-BE49-F238E27FC236}">
                <a16:creationId xmlns:a16="http://schemas.microsoft.com/office/drawing/2014/main" xmlns="" id="{0D07C997-C4AD-4A79-9BA8-43D1C7BA9098}"/>
              </a:ext>
            </a:extLst>
          </p:cNvPr>
          <p:cNvSpPr>
            <a:spLocks noGrp="1"/>
          </p:cNvSpPr>
          <p:nvPr>
            <p:ph idx="1"/>
          </p:nvPr>
        </p:nvSpPr>
        <p:spPr>
          <a:xfrm>
            <a:off x="838200" y="1168924"/>
            <a:ext cx="10515600" cy="5243710"/>
          </a:xfrm>
        </p:spPr>
        <p:txBody>
          <a:bodyPr/>
          <a:lstStyle/>
          <a:p>
            <a:endParaRPr lang="en-GB" dirty="0"/>
          </a:p>
        </p:txBody>
      </p:sp>
      <p:sp>
        <p:nvSpPr>
          <p:cNvPr id="4" name="Arrow: Down 3">
            <a:extLst>
              <a:ext uri="{FF2B5EF4-FFF2-40B4-BE49-F238E27FC236}">
                <a16:creationId xmlns:a16="http://schemas.microsoft.com/office/drawing/2014/main" xmlns="" id="{B2CDF5EF-31A3-4CFC-8D6B-120F332DE94D}"/>
              </a:ext>
            </a:extLst>
          </p:cNvPr>
          <p:cNvSpPr/>
          <p:nvPr/>
        </p:nvSpPr>
        <p:spPr>
          <a:xfrm>
            <a:off x="6096000" y="1253765"/>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Right-Up 5">
            <a:extLst>
              <a:ext uri="{FF2B5EF4-FFF2-40B4-BE49-F238E27FC236}">
                <a16:creationId xmlns:a16="http://schemas.microsoft.com/office/drawing/2014/main" xmlns="" id="{03FF5BB0-8F3E-4C3C-9EB1-DEB0C1F8DD63}"/>
              </a:ext>
            </a:extLst>
          </p:cNvPr>
          <p:cNvSpPr/>
          <p:nvPr/>
        </p:nvSpPr>
        <p:spPr>
          <a:xfrm flipV="1">
            <a:off x="2601954" y="865848"/>
            <a:ext cx="7079530" cy="1651108"/>
          </a:xfrm>
          <a:prstGeom prst="leftRightUpArrow">
            <a:avLst>
              <a:gd name="adj1" fmla="val 12439"/>
              <a:gd name="adj2" fmla="val 25000"/>
              <a:gd name="adj3" fmla="val 25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xmlns="" id="{EC7F0E5B-60CE-4067-9249-63EFEF6B12CF}"/>
              </a:ext>
            </a:extLst>
          </p:cNvPr>
          <p:cNvSpPr/>
          <p:nvPr/>
        </p:nvSpPr>
        <p:spPr>
          <a:xfrm>
            <a:off x="2215300" y="1509391"/>
            <a:ext cx="386654" cy="100756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xmlns="" id="{6F7C1312-D69B-46B0-B3CE-67C38527A933}"/>
              </a:ext>
            </a:extLst>
          </p:cNvPr>
          <p:cNvSpPr/>
          <p:nvPr/>
        </p:nvSpPr>
        <p:spPr>
          <a:xfrm>
            <a:off x="9800416" y="1602557"/>
            <a:ext cx="578495" cy="9143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xmlns="" id="{33D3BA2D-C483-436E-8073-EFEB1B0D1279}"/>
              </a:ext>
            </a:extLst>
          </p:cNvPr>
          <p:cNvSpPr/>
          <p:nvPr/>
        </p:nvSpPr>
        <p:spPr>
          <a:xfrm>
            <a:off x="838200" y="2601798"/>
            <a:ext cx="3149338" cy="38108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a:t>Direct values:</a:t>
            </a:r>
          </a:p>
          <a:p>
            <a:pPr algn="ctr"/>
            <a:r>
              <a:rPr lang="en-MY" sz="2800" dirty="0"/>
              <a:t>Outputs that can be consumed directly, such as </a:t>
            </a:r>
            <a:r>
              <a:rPr lang="en-MY" sz="2800" dirty="0" err="1"/>
              <a:t>timber,medicines</a:t>
            </a:r>
            <a:r>
              <a:rPr lang="en-MY" sz="2800" dirty="0"/>
              <a:t>, food, recreation, etc + fossil fuels &amp; minerals</a:t>
            </a:r>
            <a:endParaRPr lang="en-GB" sz="2800" dirty="0"/>
          </a:p>
        </p:txBody>
      </p:sp>
      <p:sp>
        <p:nvSpPr>
          <p:cNvPr id="10" name="Rectangle: Rounded Corners 9">
            <a:extLst>
              <a:ext uri="{FF2B5EF4-FFF2-40B4-BE49-F238E27FC236}">
                <a16:creationId xmlns:a16="http://schemas.microsoft.com/office/drawing/2014/main" xmlns="" id="{58964C1A-92E4-486D-8966-8464B4FA6837}"/>
              </a:ext>
            </a:extLst>
          </p:cNvPr>
          <p:cNvSpPr/>
          <p:nvPr/>
        </p:nvSpPr>
        <p:spPr>
          <a:xfrm flipH="1">
            <a:off x="4613636" y="2931736"/>
            <a:ext cx="3271100" cy="289402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Indirect values:</a:t>
            </a:r>
          </a:p>
          <a:p>
            <a:pPr algn="ctr"/>
            <a:r>
              <a:rPr lang="en-MY" sz="2400" dirty="0"/>
              <a:t>Ecological services, such as flood control, storm protection, carbon sequestration, climatic control, etc</a:t>
            </a:r>
            <a:endParaRPr lang="en-GB" sz="2400" dirty="0"/>
          </a:p>
        </p:txBody>
      </p:sp>
      <p:sp>
        <p:nvSpPr>
          <p:cNvPr id="11" name="Rectangle: Rounded Corners 10">
            <a:extLst>
              <a:ext uri="{FF2B5EF4-FFF2-40B4-BE49-F238E27FC236}">
                <a16:creationId xmlns:a16="http://schemas.microsoft.com/office/drawing/2014/main" xmlns="" id="{982BA7A0-6515-4326-A426-BF5E7EE7212B}"/>
              </a:ext>
            </a:extLst>
          </p:cNvPr>
          <p:cNvSpPr/>
          <p:nvPr/>
        </p:nvSpPr>
        <p:spPr>
          <a:xfrm>
            <a:off x="8425832" y="3240463"/>
            <a:ext cx="3327662" cy="227657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t>Option values: the premium placed on maintaining resources for future direct and indirect uses, some of which may not be known now </a:t>
            </a:r>
            <a:r>
              <a:rPr lang="en-MY" sz="2000" dirty="0" err="1"/>
              <a:t>e.g</a:t>
            </a:r>
            <a:r>
              <a:rPr lang="en-MY" sz="2000" dirty="0"/>
              <a:t> the rare earth metal lanthanum</a:t>
            </a:r>
            <a:endParaRPr lang="en-GB" sz="2000" dirty="0"/>
          </a:p>
        </p:txBody>
      </p:sp>
      <p:sp>
        <p:nvSpPr>
          <p:cNvPr id="5" name="Rectangle: Rounded Corners 4">
            <a:extLst>
              <a:ext uri="{FF2B5EF4-FFF2-40B4-BE49-F238E27FC236}">
                <a16:creationId xmlns:a16="http://schemas.microsoft.com/office/drawing/2014/main" xmlns="" id="{E64C2903-CFD3-442B-A59E-3755226886E1}"/>
              </a:ext>
            </a:extLst>
          </p:cNvPr>
          <p:cNvSpPr/>
          <p:nvPr/>
        </p:nvSpPr>
        <p:spPr>
          <a:xfrm>
            <a:off x="5114904" y="306046"/>
            <a:ext cx="2007909" cy="6759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600" dirty="0"/>
              <a:t>Use</a:t>
            </a:r>
            <a:endParaRPr lang="en-GB" sz="3600" dirty="0"/>
          </a:p>
        </p:txBody>
      </p:sp>
      <p:sp>
        <p:nvSpPr>
          <p:cNvPr id="13" name="Arrow: Left-Right 12">
            <a:extLst>
              <a:ext uri="{FF2B5EF4-FFF2-40B4-BE49-F238E27FC236}">
                <a16:creationId xmlns:a16="http://schemas.microsoft.com/office/drawing/2014/main" xmlns="" id="{E7F675E1-099B-49C0-B248-7A2C5F6807A1}"/>
              </a:ext>
            </a:extLst>
          </p:cNvPr>
          <p:cNvSpPr/>
          <p:nvPr/>
        </p:nvSpPr>
        <p:spPr>
          <a:xfrm>
            <a:off x="4328788" y="5861828"/>
            <a:ext cx="7224859" cy="737698"/>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Easy to value                                                   Not easy to value</a:t>
            </a:r>
            <a:endParaRPr lang="en-GB" dirty="0"/>
          </a:p>
        </p:txBody>
      </p:sp>
      <p:sp>
        <p:nvSpPr>
          <p:cNvPr id="14" name="Arrow: Left-Right 13">
            <a:extLst>
              <a:ext uri="{FF2B5EF4-FFF2-40B4-BE49-F238E27FC236}">
                <a16:creationId xmlns:a16="http://schemas.microsoft.com/office/drawing/2014/main" xmlns="" id="{7F638BF5-1BDE-4C72-916E-E578BCA57D08}"/>
              </a:ext>
            </a:extLst>
          </p:cNvPr>
          <p:cNvSpPr/>
          <p:nvPr/>
        </p:nvSpPr>
        <p:spPr>
          <a:xfrm>
            <a:off x="6570482" y="6052010"/>
            <a:ext cx="2337847" cy="3606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035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B9F92-4D4D-4A50-9366-1E20864B279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267DF07B-343F-4833-98B5-96D70EE3DECF}"/>
              </a:ext>
            </a:extLst>
          </p:cNvPr>
          <p:cNvSpPr>
            <a:spLocks noGrp="1"/>
          </p:cNvSpPr>
          <p:nvPr>
            <p:ph idx="1"/>
          </p:nvPr>
        </p:nvSpPr>
        <p:spPr/>
        <p:txBody>
          <a:bodyPr/>
          <a:lstStyle/>
          <a:p>
            <a:endParaRPr lang="en-GB" dirty="0"/>
          </a:p>
        </p:txBody>
      </p:sp>
      <p:sp>
        <p:nvSpPr>
          <p:cNvPr id="4" name="Rectangle: Rounded Corners 3">
            <a:extLst>
              <a:ext uri="{FF2B5EF4-FFF2-40B4-BE49-F238E27FC236}">
                <a16:creationId xmlns:a16="http://schemas.microsoft.com/office/drawing/2014/main" xmlns="" id="{6990944E-BF77-410F-A9B3-CEDDE8982E3D}"/>
              </a:ext>
            </a:extLst>
          </p:cNvPr>
          <p:cNvSpPr/>
          <p:nvPr/>
        </p:nvSpPr>
        <p:spPr>
          <a:xfrm>
            <a:off x="838200" y="551861"/>
            <a:ext cx="10596513"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600" dirty="0"/>
              <a:t>Non-use values, also known as ‘existence values’</a:t>
            </a:r>
            <a:endParaRPr lang="en-GB" sz="3600" dirty="0"/>
          </a:p>
        </p:txBody>
      </p:sp>
      <p:sp>
        <p:nvSpPr>
          <p:cNvPr id="5" name="Arrow: Down 4">
            <a:extLst>
              <a:ext uri="{FF2B5EF4-FFF2-40B4-BE49-F238E27FC236}">
                <a16:creationId xmlns:a16="http://schemas.microsoft.com/office/drawing/2014/main" xmlns="" id="{B67E2BC3-2E73-4E57-A8D2-0A96AA837882}"/>
              </a:ext>
            </a:extLst>
          </p:cNvPr>
          <p:cNvSpPr/>
          <p:nvPr/>
        </p:nvSpPr>
        <p:spPr>
          <a:xfrm>
            <a:off x="5535106" y="1825625"/>
            <a:ext cx="763570" cy="9175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xmlns="" id="{0706A7BF-547E-4FF9-AD7C-8E46DD02B642}"/>
              </a:ext>
            </a:extLst>
          </p:cNvPr>
          <p:cNvSpPr/>
          <p:nvPr/>
        </p:nvSpPr>
        <p:spPr>
          <a:xfrm>
            <a:off x="7315200" y="4001294"/>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xmlns="" id="{EAB3EF4C-A2B6-4B95-A87E-56F5EF677F52}"/>
              </a:ext>
            </a:extLst>
          </p:cNvPr>
          <p:cNvSpPr/>
          <p:nvPr/>
        </p:nvSpPr>
        <p:spPr>
          <a:xfrm>
            <a:off x="838200" y="2910746"/>
            <a:ext cx="10303496" cy="26772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a:t>Existence values: the intrinsic (‘built-in’) value of resources, e.g. cultural, aesthetic, adventure “Because its there”.</a:t>
            </a:r>
          </a:p>
          <a:p>
            <a:pPr algn="ctr"/>
            <a:r>
              <a:rPr lang="en-MY" sz="2800" dirty="0"/>
              <a:t>Mt </a:t>
            </a:r>
            <a:r>
              <a:rPr lang="en-MY" sz="2800" dirty="0" err="1"/>
              <a:t>Kinabalu</a:t>
            </a:r>
            <a:r>
              <a:rPr lang="en-MY" sz="2800" dirty="0"/>
              <a:t> is a tourist goldmine, but it is far, far more than that e.g. genetic diversity storehouse, spiritual icon, aesthetic (beauty), adventure playground</a:t>
            </a:r>
            <a:endParaRPr lang="en-GB" sz="2800" dirty="0"/>
          </a:p>
        </p:txBody>
      </p:sp>
    </p:spTree>
    <p:extLst>
      <p:ext uri="{BB962C8B-B14F-4D97-AF65-F5344CB8AC3E}">
        <p14:creationId xmlns:p14="http://schemas.microsoft.com/office/powerpoint/2010/main" val="410857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CCABFD7-1757-4209-9CE4-201E287628BA}"/>
              </a:ext>
            </a:extLst>
          </p:cNvPr>
          <p:cNvSpPr/>
          <p:nvPr/>
        </p:nvSpPr>
        <p:spPr>
          <a:xfrm>
            <a:off x="2078610" y="207389"/>
            <a:ext cx="7390614" cy="111393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dirty="0"/>
          </a:p>
          <a:p>
            <a:r>
              <a:rPr lang="en-MY" sz="2400" i="1" dirty="0"/>
              <a:t>Non-use Values continued</a:t>
            </a:r>
            <a:r>
              <a:rPr lang="en-MY" sz="2400" dirty="0"/>
              <a:t>… </a:t>
            </a:r>
            <a:r>
              <a:rPr lang="en-MY" sz="2800" dirty="0"/>
              <a:t>Option value (bequest)  </a:t>
            </a:r>
            <a:r>
              <a:rPr lang="en-MY" sz="2800"/>
              <a:t>could also  be </a:t>
            </a:r>
            <a:r>
              <a:rPr lang="en-MY" sz="2800" dirty="0"/>
              <a:t>included here in part:</a:t>
            </a:r>
          </a:p>
          <a:p>
            <a:pPr algn="ctr"/>
            <a:endParaRPr lang="en-GB" sz="3200" dirty="0"/>
          </a:p>
        </p:txBody>
      </p:sp>
      <p:sp>
        <p:nvSpPr>
          <p:cNvPr id="3" name="Arrow: Down 2">
            <a:extLst>
              <a:ext uri="{FF2B5EF4-FFF2-40B4-BE49-F238E27FC236}">
                <a16:creationId xmlns:a16="http://schemas.microsoft.com/office/drawing/2014/main" xmlns="" id="{71411CFA-ECB5-4722-8095-D8BEE9BDD400}"/>
              </a:ext>
            </a:extLst>
          </p:cNvPr>
          <p:cNvSpPr/>
          <p:nvPr/>
        </p:nvSpPr>
        <p:spPr>
          <a:xfrm>
            <a:off x="5373277" y="1392812"/>
            <a:ext cx="754145" cy="70936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xmlns="" id="{DAE15199-21F9-4B61-86D6-B03ABCDC8C8D}"/>
              </a:ext>
            </a:extLst>
          </p:cNvPr>
          <p:cNvSpPr/>
          <p:nvPr/>
        </p:nvSpPr>
        <p:spPr>
          <a:xfrm>
            <a:off x="909686" y="2173663"/>
            <a:ext cx="9728462" cy="40605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2800" dirty="0"/>
              <a:t>Supposing you have a house looking down on a beautiful peaceful forested valley. You decide to keep it for your children:</a:t>
            </a:r>
          </a:p>
          <a:p>
            <a:r>
              <a:rPr lang="en-MY" sz="2800" dirty="0"/>
              <a:t>It has a ‘Use’ bequest value because your kids could chop down the forest and live off the proceeds </a:t>
            </a:r>
          </a:p>
          <a:p>
            <a:endParaRPr lang="en-MY" sz="2800" dirty="0"/>
          </a:p>
          <a:p>
            <a:r>
              <a:rPr lang="en-MY" sz="2800" dirty="0"/>
              <a:t>It also has a non-use existence value because in chopping down the forest the aesthetic value of the valley may be lessened – particularly if the little horrors build a factory in full view        e.g. hill towns in central Italy with factories below</a:t>
            </a:r>
          </a:p>
        </p:txBody>
      </p:sp>
      <p:pic>
        <p:nvPicPr>
          <p:cNvPr id="5" name="Graphic 4" descr="Sad Face with Solid Fill">
            <a:extLst>
              <a:ext uri="{FF2B5EF4-FFF2-40B4-BE49-F238E27FC236}">
                <a16:creationId xmlns:a16="http://schemas.microsoft.com/office/drawing/2014/main" xmlns="" id="{F48B761A-A255-4546-9D66-16D5AF6C20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56062" y="5715785"/>
            <a:ext cx="518474" cy="518474"/>
          </a:xfrm>
          <a:prstGeom prst="rect">
            <a:avLst/>
          </a:prstGeom>
        </p:spPr>
      </p:pic>
      <p:pic>
        <p:nvPicPr>
          <p:cNvPr id="11" name="Graphic 10" descr="Martini">
            <a:extLst>
              <a:ext uri="{FF2B5EF4-FFF2-40B4-BE49-F238E27FC236}">
                <a16:creationId xmlns:a16="http://schemas.microsoft.com/office/drawing/2014/main" xmlns="" id="{A9991FE8-0DBA-431F-983D-5542A98393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94222" y="3682740"/>
            <a:ext cx="742360" cy="742360"/>
          </a:xfrm>
          <a:prstGeom prst="rect">
            <a:avLst/>
          </a:prstGeom>
        </p:spPr>
      </p:pic>
      <p:pic>
        <p:nvPicPr>
          <p:cNvPr id="13" name="Graphic 12" descr="Dance">
            <a:extLst>
              <a:ext uri="{FF2B5EF4-FFF2-40B4-BE49-F238E27FC236}">
                <a16:creationId xmlns:a16="http://schemas.microsoft.com/office/drawing/2014/main" xmlns="" id="{7CD5A204-5398-4303-81E6-186A81E813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855278" y="3461601"/>
            <a:ext cx="742360" cy="742360"/>
          </a:xfrm>
          <a:prstGeom prst="rect">
            <a:avLst/>
          </a:prstGeom>
        </p:spPr>
      </p:pic>
    </p:spTree>
    <p:extLst>
      <p:ext uri="{BB962C8B-B14F-4D97-AF65-F5344CB8AC3E}">
        <p14:creationId xmlns:p14="http://schemas.microsoft.com/office/powerpoint/2010/main" val="353237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D79C8-3382-4B9B-8204-DD09EEFE2994}"/>
              </a:ext>
            </a:extLst>
          </p:cNvPr>
          <p:cNvSpPr>
            <a:spLocks noGrp="1"/>
          </p:cNvSpPr>
          <p:nvPr>
            <p:ph type="title"/>
          </p:nvPr>
        </p:nvSpPr>
        <p:spPr>
          <a:xfrm>
            <a:off x="838200" y="204839"/>
            <a:ext cx="10515600" cy="982908"/>
          </a:xfrm>
        </p:spPr>
        <p:txBody>
          <a:bodyPr>
            <a:normAutofit fontScale="90000"/>
          </a:bodyPr>
          <a:lstStyle/>
          <a:p>
            <a:r>
              <a:rPr lang="en-MY" b="1" dirty="0"/>
              <a:t>‘Rio + 20’</a:t>
            </a:r>
            <a:r>
              <a:rPr lang="en-MY" dirty="0"/>
              <a:t/>
            </a:r>
            <a:br>
              <a:rPr lang="en-MY" dirty="0"/>
            </a:br>
            <a:r>
              <a:rPr lang="en-MY" sz="3100" i="1" dirty="0">
                <a:latin typeface="+mn-lt"/>
              </a:rPr>
              <a:t>was the original source of this seminar content</a:t>
            </a:r>
            <a:endParaRPr lang="en-GB" sz="3100" i="1" dirty="0">
              <a:latin typeface="+mn-lt"/>
            </a:endParaRPr>
          </a:p>
        </p:txBody>
      </p:sp>
      <p:sp>
        <p:nvSpPr>
          <p:cNvPr id="3" name="Content Placeholder 2">
            <a:extLst>
              <a:ext uri="{FF2B5EF4-FFF2-40B4-BE49-F238E27FC236}">
                <a16:creationId xmlns:a16="http://schemas.microsoft.com/office/drawing/2014/main" xmlns="" id="{3188A7AD-354A-4A0A-858A-D3E3CDDC93A9}"/>
              </a:ext>
            </a:extLst>
          </p:cNvPr>
          <p:cNvSpPr>
            <a:spLocks noGrp="1"/>
          </p:cNvSpPr>
          <p:nvPr>
            <p:ph idx="1"/>
          </p:nvPr>
        </p:nvSpPr>
        <p:spPr>
          <a:xfrm>
            <a:off x="838200" y="1621412"/>
            <a:ext cx="10515600" cy="4977352"/>
          </a:xfrm>
        </p:spPr>
        <p:txBody>
          <a:bodyPr>
            <a:noAutofit/>
          </a:bodyPr>
          <a:lstStyle/>
          <a:p>
            <a:r>
              <a:rPr lang="en-MY" dirty="0"/>
              <a:t>The United Nations Conference on Sustainable Development - or Rio+20 - took place in Rio de Janeiro, Brazil on </a:t>
            </a:r>
            <a:r>
              <a:rPr lang="en-MY" b="1" dirty="0"/>
              <a:t>20-22 June 2012</a:t>
            </a:r>
            <a:r>
              <a:rPr lang="en-MY" dirty="0"/>
              <a:t>. It resulted in a focused </a:t>
            </a:r>
            <a:r>
              <a:rPr lang="en-MY" dirty="0">
                <a:hlinkClick r:id="rId2"/>
              </a:rPr>
              <a:t>political outcome document</a:t>
            </a:r>
            <a:r>
              <a:rPr lang="en-MY" dirty="0"/>
              <a:t> which contains clear and practical measures for implementing sustainable development. </a:t>
            </a:r>
            <a:r>
              <a:rPr lang="en-MY" dirty="0">
                <a:hlinkClick r:id="rId3"/>
              </a:rPr>
              <a:t>https://sustainabledevelopment.un.org/rio20.html</a:t>
            </a:r>
            <a:endParaRPr lang="en-MY" dirty="0"/>
          </a:p>
          <a:p>
            <a:r>
              <a:rPr lang="en-MY" dirty="0"/>
              <a:t>The Conference also adopted ground-breaking guidelines on </a:t>
            </a:r>
            <a:r>
              <a:rPr lang="en-MY" dirty="0">
                <a:hlinkClick r:id="rId4"/>
              </a:rPr>
              <a:t>green economy policies</a:t>
            </a:r>
            <a:r>
              <a:rPr lang="en-MY" dirty="0"/>
              <a:t>. It triggered development of a set of </a:t>
            </a:r>
            <a:r>
              <a:rPr lang="en-MY" dirty="0">
                <a:hlinkClick r:id="rId5"/>
              </a:rPr>
              <a:t>Sustainable Development Goals (SDGs)</a:t>
            </a:r>
            <a:endParaRPr lang="en-MY" dirty="0"/>
          </a:p>
          <a:p>
            <a:r>
              <a:rPr lang="en-MY" dirty="0"/>
              <a:t>It also galvanized the attention of thousands of representatives of the UN system and major groups. It resulted in over 700 </a:t>
            </a:r>
            <a:r>
              <a:rPr lang="en-MY" dirty="0">
                <a:hlinkClick r:id="rId6"/>
              </a:rPr>
              <a:t>voluntary commitments</a:t>
            </a:r>
            <a:r>
              <a:rPr lang="en-MY" dirty="0"/>
              <a:t> and witnessed the formation of new </a:t>
            </a:r>
            <a:r>
              <a:rPr lang="en-MY" dirty="0">
                <a:hlinkClick r:id="rId7"/>
              </a:rPr>
              <a:t>partnerships</a:t>
            </a:r>
            <a:r>
              <a:rPr lang="en-MY" dirty="0"/>
              <a:t> to advance sustainable development.</a:t>
            </a:r>
            <a:r>
              <a:rPr lang="en-MY" b="1" dirty="0"/>
              <a:t>  </a:t>
            </a:r>
          </a:p>
          <a:p>
            <a:endParaRPr lang="en-MY" dirty="0"/>
          </a:p>
          <a:p>
            <a:pPr marL="0" indent="0">
              <a:buNone/>
            </a:pPr>
            <a:endParaRPr lang="en-GB" dirty="0"/>
          </a:p>
        </p:txBody>
      </p:sp>
      <p:pic>
        <p:nvPicPr>
          <p:cNvPr id="5" name="Picture 4">
            <a:extLst>
              <a:ext uri="{FF2B5EF4-FFF2-40B4-BE49-F238E27FC236}">
                <a16:creationId xmlns:a16="http://schemas.microsoft.com/office/drawing/2014/main" xmlns="" id="{2F7A151C-65ED-4E17-BA1F-99272D22C7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87807" y="204839"/>
            <a:ext cx="1793400" cy="1350585"/>
          </a:xfrm>
          <a:prstGeom prst="rect">
            <a:avLst/>
          </a:prstGeom>
        </p:spPr>
      </p:pic>
    </p:spTree>
    <p:extLst>
      <p:ext uri="{BB962C8B-B14F-4D97-AF65-F5344CB8AC3E}">
        <p14:creationId xmlns:p14="http://schemas.microsoft.com/office/powerpoint/2010/main" val="3252611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9E369-6CBF-4472-87A7-1BB7C6C4231A}"/>
              </a:ext>
            </a:extLst>
          </p:cNvPr>
          <p:cNvSpPr>
            <a:spLocks noGrp="1"/>
          </p:cNvSpPr>
          <p:nvPr>
            <p:ph type="title"/>
          </p:nvPr>
        </p:nvSpPr>
        <p:spPr>
          <a:xfrm>
            <a:off x="838200" y="723344"/>
            <a:ext cx="10515600" cy="502141"/>
          </a:xfrm>
        </p:spPr>
        <p:txBody>
          <a:bodyPr>
            <a:normAutofit fontScale="90000"/>
          </a:bodyPr>
          <a:lstStyle/>
          <a:p>
            <a:pPr algn="ctr"/>
            <a:r>
              <a:rPr lang="en-MY" b="1" dirty="0">
                <a:effectLst>
                  <a:outerShdw blurRad="38100" dist="38100" dir="2700000" algn="tl">
                    <a:srgbClr val="000000">
                      <a:alpha val="43137"/>
                    </a:srgbClr>
                  </a:outerShdw>
                </a:effectLst>
              </a:rPr>
              <a:t>Tips on assessing natural capital (1)</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3DFA4B45-B662-49FC-9F48-48E9CCA2E0A0}"/>
              </a:ext>
            </a:extLst>
          </p:cNvPr>
          <p:cNvSpPr>
            <a:spLocks noGrp="1"/>
          </p:cNvSpPr>
          <p:nvPr>
            <p:ph idx="1"/>
          </p:nvPr>
        </p:nvSpPr>
        <p:spPr>
          <a:xfrm>
            <a:off x="838200" y="1527142"/>
            <a:ext cx="10515600" cy="5168295"/>
          </a:xfrm>
        </p:spPr>
        <p:txBody>
          <a:bodyPr/>
          <a:lstStyle/>
          <a:p>
            <a:r>
              <a:rPr lang="en-MY" b="1" dirty="0"/>
              <a:t>Direct use values </a:t>
            </a:r>
            <a:r>
              <a:rPr lang="en-MY" dirty="0"/>
              <a:t>are natural goods and services that are directly used by humans – most often by people visiting or residing in the ecosystem</a:t>
            </a:r>
          </a:p>
          <a:p>
            <a:r>
              <a:rPr lang="en-MY" b="1" dirty="0"/>
              <a:t>Consumptive use values </a:t>
            </a:r>
            <a:r>
              <a:rPr lang="en-MY" dirty="0"/>
              <a:t>include harvesting food products, timber for fuel or housing, medicinal products and hunting animals for food and clothing, copper mining in the case of Mt K</a:t>
            </a:r>
          </a:p>
          <a:p>
            <a:r>
              <a:rPr lang="en-MY" b="1" dirty="0"/>
              <a:t>Non-consumptive use values</a:t>
            </a:r>
            <a:r>
              <a:rPr lang="en-MY" dirty="0"/>
              <a:t> include recreational  and cultural activities that do not require harvesting or ‘mining’ of products. Golf course in the case of Mt </a:t>
            </a:r>
            <a:r>
              <a:rPr lang="en-MY" dirty="0" err="1"/>
              <a:t>Kinabalu</a:t>
            </a:r>
            <a:endParaRPr lang="en-MY" dirty="0"/>
          </a:p>
          <a:p>
            <a:r>
              <a:rPr lang="en-MY" b="1" dirty="0"/>
              <a:t>Indirect use values </a:t>
            </a:r>
            <a:r>
              <a:rPr lang="en-MY" dirty="0"/>
              <a:t>are derived from ecosystem services that provide benefits outside the ecosystem itself (e.g. natural water filtration, which may benefit people downstream)</a:t>
            </a:r>
            <a:endParaRPr lang="en-GB" dirty="0"/>
          </a:p>
        </p:txBody>
      </p:sp>
    </p:spTree>
    <p:extLst>
      <p:ext uri="{BB962C8B-B14F-4D97-AF65-F5344CB8AC3E}">
        <p14:creationId xmlns:p14="http://schemas.microsoft.com/office/powerpoint/2010/main" val="35307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A1B0B-6F44-418C-A97F-BE9D5D6D0429}"/>
              </a:ext>
            </a:extLst>
          </p:cNvPr>
          <p:cNvSpPr>
            <a:spLocks noGrp="1"/>
          </p:cNvSpPr>
          <p:nvPr>
            <p:ph type="title"/>
          </p:nvPr>
        </p:nvSpPr>
        <p:spPr>
          <a:xfrm>
            <a:off x="838200" y="365125"/>
            <a:ext cx="10515600" cy="568129"/>
          </a:xfrm>
        </p:spPr>
        <p:txBody>
          <a:bodyPr>
            <a:normAutofit fontScale="90000"/>
          </a:bodyPr>
          <a:lstStyle/>
          <a:p>
            <a:pPr algn="ctr"/>
            <a:r>
              <a:rPr lang="en-MY" sz="3600" b="1" dirty="0">
                <a:effectLst>
                  <a:outerShdw blurRad="38100" dist="38100" dir="2700000" algn="tl">
                    <a:srgbClr val="000000">
                      <a:alpha val="43137"/>
                    </a:srgbClr>
                  </a:outerShdw>
                </a:effectLst>
              </a:rPr>
              <a:t>Tips on assessing natural capital (2)</a:t>
            </a:r>
            <a:endParaRPr lang="en-GB"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6829AB31-0A20-412B-B884-EACC455982A3}"/>
              </a:ext>
            </a:extLst>
          </p:cNvPr>
          <p:cNvSpPr>
            <a:spLocks noGrp="1"/>
          </p:cNvSpPr>
          <p:nvPr>
            <p:ph idx="1"/>
          </p:nvPr>
        </p:nvSpPr>
        <p:spPr>
          <a:xfrm>
            <a:off x="838200" y="1065229"/>
            <a:ext cx="10515600" cy="5439266"/>
          </a:xfrm>
        </p:spPr>
        <p:txBody>
          <a:bodyPr>
            <a:normAutofit fontScale="85000" lnSpcReduction="20000"/>
          </a:bodyPr>
          <a:lstStyle/>
          <a:p>
            <a:r>
              <a:rPr lang="en-MY" b="1" dirty="0"/>
              <a:t>Optional values</a:t>
            </a:r>
            <a:r>
              <a:rPr lang="en-MY" dirty="0"/>
              <a:t> are derived from the potential future use of ecosystem goods and services not currently used – either by yourself (option value) or for future generations  (bequest value)(keeping some resource for your children’s benefit) e.g. a forest</a:t>
            </a:r>
          </a:p>
          <a:p>
            <a:r>
              <a:rPr lang="en-MY" b="1" dirty="0"/>
              <a:t>Non-use values </a:t>
            </a:r>
            <a:r>
              <a:rPr lang="en-MY" dirty="0"/>
              <a:t>include intrinsic and aesthetic values. You like it – and want to keep it for ever – just because it exists. Hence these also called existence values. These values have no market price</a:t>
            </a:r>
          </a:p>
          <a:p>
            <a:r>
              <a:rPr lang="en-MY" dirty="0"/>
              <a:t>There are many </a:t>
            </a:r>
            <a:r>
              <a:rPr lang="en-MY" b="1" dirty="0"/>
              <a:t>attempts to value nature</a:t>
            </a:r>
            <a:r>
              <a:rPr lang="en-MY" dirty="0"/>
              <a:t> so that its importance to humanity can be objectively assessed. </a:t>
            </a:r>
          </a:p>
          <a:p>
            <a:r>
              <a:rPr lang="en-MY" dirty="0"/>
              <a:t>What, for example, is the cost to a sovereign country of the loss of its biodiversity? What is the value of the countries Natural Capital compared with its Financial and Human Capital</a:t>
            </a:r>
          </a:p>
          <a:p>
            <a:r>
              <a:rPr lang="en-MY" dirty="0"/>
              <a:t>However, in most cases these valuations of Natural Capital are not precise.</a:t>
            </a:r>
          </a:p>
          <a:p>
            <a:r>
              <a:rPr lang="en-MY" dirty="0"/>
              <a:t>For example Mt </a:t>
            </a:r>
            <a:r>
              <a:rPr lang="en-MY" dirty="0" err="1"/>
              <a:t>Kinabalu</a:t>
            </a:r>
            <a:r>
              <a:rPr lang="en-MY" dirty="0"/>
              <a:t>  in Sabah has a phenomenally high level of biodiversity and loads of endemic species. It has pristine forest, spectacular waterfalls, challenging climbing to 4,000m, strong spiritual value and is the pride of all Malaysia. But the only truly objective value that can be placed on this is tourist dollars   (note: ‘endemic’ means occurs nowhere else on the planet)</a:t>
            </a:r>
            <a:endParaRPr lang="en-GB" dirty="0"/>
          </a:p>
        </p:txBody>
      </p:sp>
    </p:spTree>
    <p:extLst>
      <p:ext uri="{BB962C8B-B14F-4D97-AF65-F5344CB8AC3E}">
        <p14:creationId xmlns:p14="http://schemas.microsoft.com/office/powerpoint/2010/main" val="335694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CFF9F7-5A35-494A-92D2-51D0C0DC6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29" y="414779"/>
            <a:ext cx="10067827" cy="5099901"/>
          </a:xfrm>
          <a:prstGeom prst="rect">
            <a:avLst/>
          </a:prstGeom>
        </p:spPr>
      </p:pic>
      <p:sp>
        <p:nvSpPr>
          <p:cNvPr id="4" name="TextBox 3">
            <a:extLst>
              <a:ext uri="{FF2B5EF4-FFF2-40B4-BE49-F238E27FC236}">
                <a16:creationId xmlns:a16="http://schemas.microsoft.com/office/drawing/2014/main" xmlns="" id="{B6133AD8-233B-47B6-905C-01848FC13D57}"/>
              </a:ext>
            </a:extLst>
          </p:cNvPr>
          <p:cNvSpPr txBox="1"/>
          <p:nvPr/>
        </p:nvSpPr>
        <p:spPr>
          <a:xfrm>
            <a:off x="1640264" y="5656083"/>
            <a:ext cx="9191134" cy="954107"/>
          </a:xfrm>
          <a:prstGeom prst="rect">
            <a:avLst/>
          </a:prstGeom>
          <a:noFill/>
        </p:spPr>
        <p:txBody>
          <a:bodyPr wrap="square" rtlCol="0">
            <a:spAutoFit/>
          </a:bodyPr>
          <a:lstStyle/>
          <a:p>
            <a:pPr algn="ctr"/>
            <a:r>
              <a:rPr lang="en-MY" sz="2800" i="1" dirty="0" err="1"/>
              <a:t>Troides</a:t>
            </a:r>
            <a:r>
              <a:rPr lang="en-MY" sz="2800" i="1" dirty="0"/>
              <a:t> </a:t>
            </a:r>
            <a:r>
              <a:rPr lang="en-MY" sz="2800" i="1" dirty="0" err="1"/>
              <a:t>andromache</a:t>
            </a:r>
            <a:r>
              <a:rPr lang="en-MY" sz="2800" i="1" dirty="0"/>
              <a:t>, </a:t>
            </a:r>
            <a:r>
              <a:rPr lang="en-MY" sz="2800" dirty="0"/>
              <a:t>the endemic </a:t>
            </a:r>
            <a:r>
              <a:rPr lang="en-MY" sz="2800" dirty="0" err="1"/>
              <a:t>Kinabalu</a:t>
            </a:r>
            <a:r>
              <a:rPr lang="en-MY" sz="2800" dirty="0"/>
              <a:t> Birdwing butterfly  Wingspan 17cm (6 inches). What cost if goes extinct?</a:t>
            </a:r>
            <a:endParaRPr lang="en-GB" sz="2800" dirty="0"/>
          </a:p>
        </p:txBody>
      </p:sp>
    </p:spTree>
    <p:extLst>
      <p:ext uri="{BB962C8B-B14F-4D97-AF65-F5344CB8AC3E}">
        <p14:creationId xmlns:p14="http://schemas.microsoft.com/office/powerpoint/2010/main" val="217464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ED3C01-2614-4155-A89D-B531A37222EA}"/>
              </a:ext>
            </a:extLst>
          </p:cNvPr>
          <p:cNvSpPr>
            <a:spLocks noGrp="1"/>
          </p:cNvSpPr>
          <p:nvPr>
            <p:ph type="title"/>
          </p:nvPr>
        </p:nvSpPr>
        <p:spPr>
          <a:xfrm>
            <a:off x="765142" y="282804"/>
            <a:ext cx="10515600" cy="1019635"/>
          </a:xfrm>
        </p:spPr>
        <p:txBody>
          <a:bodyPr>
            <a:normAutofit/>
          </a:bodyPr>
          <a:lstStyle/>
          <a:p>
            <a:r>
              <a:rPr lang="en-MY" sz="3600" b="1" dirty="0"/>
              <a:t>Trade offs between consumption and biodiversity loss</a:t>
            </a:r>
            <a:endParaRPr lang="en-GB" sz="3600" b="1" dirty="0"/>
          </a:p>
        </p:txBody>
      </p:sp>
      <p:sp>
        <p:nvSpPr>
          <p:cNvPr id="3" name="Content Placeholder 2">
            <a:extLst>
              <a:ext uri="{FF2B5EF4-FFF2-40B4-BE49-F238E27FC236}">
                <a16:creationId xmlns:a16="http://schemas.microsoft.com/office/drawing/2014/main" xmlns="" id="{C66837F2-AAF5-4E27-9873-E233EBBC442B}"/>
              </a:ext>
            </a:extLst>
          </p:cNvPr>
          <p:cNvSpPr>
            <a:spLocks noGrp="1"/>
          </p:cNvSpPr>
          <p:nvPr>
            <p:ph idx="1"/>
          </p:nvPr>
        </p:nvSpPr>
        <p:spPr>
          <a:xfrm>
            <a:off x="744717" y="5052766"/>
            <a:ext cx="9021451" cy="1805233"/>
          </a:xfrm>
        </p:spPr>
        <p:txBody>
          <a:bodyPr>
            <a:normAutofit/>
          </a:bodyPr>
          <a:lstStyle/>
          <a:p>
            <a:r>
              <a:rPr lang="en-MY" dirty="0"/>
              <a:t>On Mt </a:t>
            </a:r>
            <a:r>
              <a:rPr lang="en-MY" dirty="0" err="1"/>
              <a:t>Kinabalu</a:t>
            </a:r>
            <a:r>
              <a:rPr lang="en-MY" dirty="0"/>
              <a:t> the copper mine created wealth in USD (most of which went overseas) but resulted in forest loss and toxic dust from dried out waste lagoons near the villages below when mining finished</a:t>
            </a:r>
            <a:endParaRPr lang="en-GB" dirty="0"/>
          </a:p>
        </p:txBody>
      </p:sp>
      <p:pic>
        <p:nvPicPr>
          <p:cNvPr id="5" name="Picture 4">
            <a:extLst>
              <a:ext uri="{FF2B5EF4-FFF2-40B4-BE49-F238E27FC236}">
                <a16:creationId xmlns:a16="http://schemas.microsoft.com/office/drawing/2014/main" xmlns="" id="{C4130B0D-4982-4EBB-AF80-2BE68B181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055802"/>
            <a:ext cx="6251542" cy="3766010"/>
          </a:xfrm>
          <a:prstGeom prst="rect">
            <a:avLst/>
          </a:prstGeom>
        </p:spPr>
      </p:pic>
      <p:sp>
        <p:nvSpPr>
          <p:cNvPr id="6" name="TextBox 5">
            <a:extLst>
              <a:ext uri="{FF2B5EF4-FFF2-40B4-BE49-F238E27FC236}">
                <a16:creationId xmlns:a16="http://schemas.microsoft.com/office/drawing/2014/main" xmlns="" id="{CC933139-D719-4CFD-AEB6-DEA924B5C39F}"/>
              </a:ext>
            </a:extLst>
          </p:cNvPr>
          <p:cNvSpPr txBox="1"/>
          <p:nvPr/>
        </p:nvSpPr>
        <p:spPr>
          <a:xfrm>
            <a:off x="564823" y="1169092"/>
            <a:ext cx="4921577" cy="3970318"/>
          </a:xfrm>
          <a:prstGeom prst="rect">
            <a:avLst/>
          </a:prstGeom>
          <a:noFill/>
        </p:spPr>
        <p:txBody>
          <a:bodyPr wrap="square" rtlCol="0">
            <a:spAutoFit/>
          </a:bodyPr>
          <a:lstStyle/>
          <a:p>
            <a:pPr marL="342900" indent="-342900">
              <a:buFont typeface="Arial" panose="020B0604020202020204" pitchFamily="34" charset="0"/>
              <a:buChar char="•"/>
            </a:pPr>
            <a:r>
              <a:rPr lang="en-MY" sz="2800" dirty="0"/>
              <a:t>On Mt </a:t>
            </a:r>
            <a:r>
              <a:rPr lang="en-MY" sz="2800" dirty="0" err="1"/>
              <a:t>Kinabalu</a:t>
            </a:r>
            <a:r>
              <a:rPr lang="en-MY" sz="2800" dirty="0"/>
              <a:t> building the golf course on the </a:t>
            </a:r>
            <a:r>
              <a:rPr lang="en-MY" sz="2800" dirty="0" err="1"/>
              <a:t>Mesilau</a:t>
            </a:r>
            <a:r>
              <a:rPr lang="en-MY" sz="2800" dirty="0"/>
              <a:t> Plateau at 1800m resulted in the loss of a large area of pristine montane forest, with consequent great loss of biodiversity (including the birdwing - but OK elsewhere on the mountain)</a:t>
            </a:r>
          </a:p>
        </p:txBody>
      </p:sp>
    </p:spTree>
    <p:extLst>
      <p:ext uri="{BB962C8B-B14F-4D97-AF65-F5344CB8AC3E}">
        <p14:creationId xmlns:p14="http://schemas.microsoft.com/office/powerpoint/2010/main" val="294165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A92FA-52F0-44F5-BECC-6DFA2A8697B3}"/>
              </a:ext>
            </a:extLst>
          </p:cNvPr>
          <p:cNvSpPr>
            <a:spLocks noGrp="1"/>
          </p:cNvSpPr>
          <p:nvPr>
            <p:ph type="title"/>
          </p:nvPr>
        </p:nvSpPr>
        <p:spPr>
          <a:xfrm>
            <a:off x="838200" y="301659"/>
            <a:ext cx="10515600" cy="593887"/>
          </a:xfrm>
          <a:effectLst>
            <a:outerShdw blurRad="50800" dist="38100" dir="2700000" algn="tl" rotWithShape="0">
              <a:prstClr val="black">
                <a:alpha val="40000"/>
              </a:prstClr>
            </a:outerShdw>
          </a:effectLst>
        </p:spPr>
        <p:txBody>
          <a:bodyPr>
            <a:normAutofit fontScale="90000"/>
          </a:bodyPr>
          <a:lstStyle/>
          <a:p>
            <a:pPr algn="ctr"/>
            <a:r>
              <a:rPr lang="en-MY" sz="4000" dirty="0"/>
              <a:t>Calculating</a:t>
            </a:r>
            <a:r>
              <a:rPr lang="en-MY" dirty="0"/>
              <a:t> values</a:t>
            </a:r>
            <a:endParaRPr lang="en-GB" dirty="0"/>
          </a:p>
        </p:txBody>
      </p:sp>
      <p:sp>
        <p:nvSpPr>
          <p:cNvPr id="3" name="Content Placeholder 2">
            <a:extLst>
              <a:ext uri="{FF2B5EF4-FFF2-40B4-BE49-F238E27FC236}">
                <a16:creationId xmlns:a16="http://schemas.microsoft.com/office/drawing/2014/main" xmlns="" id="{9E8C780A-0941-453C-AAA7-0E5824E994D3}"/>
              </a:ext>
            </a:extLst>
          </p:cNvPr>
          <p:cNvSpPr>
            <a:spLocks noGrp="1"/>
          </p:cNvSpPr>
          <p:nvPr>
            <p:ph idx="1"/>
          </p:nvPr>
        </p:nvSpPr>
        <p:spPr>
          <a:xfrm>
            <a:off x="932468" y="895546"/>
            <a:ext cx="10515600" cy="5488806"/>
          </a:xfrm>
        </p:spPr>
        <p:txBody>
          <a:bodyPr>
            <a:normAutofit/>
          </a:bodyPr>
          <a:lstStyle/>
          <a:p>
            <a:r>
              <a:rPr lang="en-MY" dirty="0"/>
              <a:t>Direct and indirect values can be quantified, more or less</a:t>
            </a:r>
          </a:p>
          <a:p>
            <a:r>
              <a:rPr lang="en-MY" dirty="0"/>
              <a:t>Option values and non-use values are nearly impossible to quantify, but should not be ignored.</a:t>
            </a:r>
          </a:p>
          <a:p>
            <a:r>
              <a:rPr lang="en-MY" dirty="0"/>
              <a:t>For example, even an economist would have to accept that although the spiritual/aesthetic/inspirational/ ‘re-charging of batteries’/adventure value of some places or ecosystems may be impossible to quantify, they are highly valued by individual humans or groups. Therefore their value should definitely not be ignored.</a:t>
            </a:r>
          </a:p>
          <a:p>
            <a:r>
              <a:rPr lang="en-MY" dirty="0"/>
              <a:t>Waterfalls the world over are sought out for visiting. Mt Fuji, Mt </a:t>
            </a:r>
            <a:r>
              <a:rPr lang="en-MY" dirty="0" err="1"/>
              <a:t>Kinabalu</a:t>
            </a:r>
            <a:r>
              <a:rPr lang="en-MY" dirty="0"/>
              <a:t>, Mt Kilimanjaro; Uluru. All have spiritual, ethical, philosophical values.</a:t>
            </a:r>
          </a:p>
          <a:p>
            <a:endParaRPr lang="en-MY" dirty="0"/>
          </a:p>
          <a:p>
            <a:endParaRPr lang="en-MY" dirty="0"/>
          </a:p>
        </p:txBody>
      </p:sp>
      <p:sp>
        <p:nvSpPr>
          <p:cNvPr id="7" name="TextBox 6">
            <a:extLst>
              <a:ext uri="{FF2B5EF4-FFF2-40B4-BE49-F238E27FC236}">
                <a16:creationId xmlns:a16="http://schemas.microsoft.com/office/drawing/2014/main" xmlns="" id="{7FE12C55-CEEF-419C-A86D-53245463778E}"/>
              </a:ext>
            </a:extLst>
          </p:cNvPr>
          <p:cNvSpPr txBox="1"/>
          <p:nvPr/>
        </p:nvSpPr>
        <p:spPr>
          <a:xfrm>
            <a:off x="1225484" y="5668164"/>
            <a:ext cx="8389856" cy="954107"/>
          </a:xfrm>
          <a:prstGeom prst="rect">
            <a:avLst/>
          </a:prstGeom>
          <a:noFill/>
        </p:spPr>
        <p:txBody>
          <a:bodyPr wrap="square" rtlCol="0">
            <a:spAutoFit/>
          </a:bodyPr>
          <a:lstStyle/>
          <a:p>
            <a:r>
              <a:rPr lang="en-MY" sz="2800" b="1" dirty="0"/>
              <a:t>All these places make tourist dollars, but would be revered without those</a:t>
            </a:r>
            <a:endParaRPr lang="en-GB" sz="2800" b="1" dirty="0"/>
          </a:p>
        </p:txBody>
      </p:sp>
    </p:spTree>
    <p:extLst>
      <p:ext uri="{BB962C8B-B14F-4D97-AF65-F5344CB8AC3E}">
        <p14:creationId xmlns:p14="http://schemas.microsoft.com/office/powerpoint/2010/main" val="1804118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1EEFC-7BE7-4A4C-9C76-54589943D0D1}"/>
              </a:ext>
            </a:extLst>
          </p:cNvPr>
          <p:cNvSpPr>
            <a:spLocks noGrp="1"/>
          </p:cNvSpPr>
          <p:nvPr>
            <p:ph type="title"/>
          </p:nvPr>
        </p:nvSpPr>
        <p:spPr>
          <a:xfrm>
            <a:off x="6054953" y="1866507"/>
            <a:ext cx="3906624" cy="2790335"/>
          </a:xfrm>
        </p:spPr>
        <p:txBody>
          <a:bodyPr>
            <a:normAutofit/>
          </a:bodyPr>
          <a:lstStyle/>
          <a:p>
            <a:endParaRPr lang="en-GB" dirty="0"/>
          </a:p>
        </p:txBody>
      </p:sp>
      <p:sp>
        <p:nvSpPr>
          <p:cNvPr id="3" name="Content Placeholder 2">
            <a:extLst>
              <a:ext uri="{FF2B5EF4-FFF2-40B4-BE49-F238E27FC236}">
                <a16:creationId xmlns:a16="http://schemas.microsoft.com/office/drawing/2014/main" xmlns="" id="{A3463EA4-E2B1-4B6B-BAB0-06BE49E01D03}"/>
              </a:ext>
            </a:extLst>
          </p:cNvPr>
          <p:cNvSpPr>
            <a:spLocks noGrp="1"/>
          </p:cNvSpPr>
          <p:nvPr>
            <p:ph idx="1"/>
          </p:nvPr>
        </p:nvSpPr>
        <p:spPr>
          <a:xfrm>
            <a:off x="852339" y="480519"/>
            <a:ext cx="10405228" cy="924076"/>
          </a:xfrm>
        </p:spPr>
        <p:txBody>
          <a:bodyPr/>
          <a:lstStyle/>
          <a:p>
            <a:r>
              <a:rPr lang="en-MY" dirty="0"/>
              <a:t>Also national pride – Okavango Delta (Africa’s last Eden)</a:t>
            </a:r>
          </a:p>
          <a:p>
            <a:endParaRPr lang="en-GB" dirty="0"/>
          </a:p>
        </p:txBody>
      </p:sp>
      <p:pic>
        <p:nvPicPr>
          <p:cNvPr id="6" name="Picture 5">
            <a:extLst>
              <a:ext uri="{FF2B5EF4-FFF2-40B4-BE49-F238E27FC236}">
                <a16:creationId xmlns:a16="http://schemas.microsoft.com/office/drawing/2014/main" xmlns="" id="{008178F8-A17C-446F-9517-97C9E5193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728" y="1140641"/>
            <a:ext cx="8748073" cy="5387033"/>
          </a:xfrm>
          <a:prstGeom prst="rect">
            <a:avLst/>
          </a:prstGeom>
        </p:spPr>
      </p:pic>
    </p:spTree>
    <p:extLst>
      <p:ext uri="{BB962C8B-B14F-4D97-AF65-F5344CB8AC3E}">
        <p14:creationId xmlns:p14="http://schemas.microsoft.com/office/powerpoint/2010/main" val="3552897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7896CF-2B91-487B-BEE2-4D2EC7B73571}"/>
              </a:ext>
            </a:extLst>
          </p:cNvPr>
          <p:cNvSpPr txBox="1"/>
          <p:nvPr/>
        </p:nvSpPr>
        <p:spPr>
          <a:xfrm>
            <a:off x="1545996" y="622168"/>
            <a:ext cx="9059159" cy="954107"/>
          </a:xfrm>
          <a:prstGeom prst="rect">
            <a:avLst/>
          </a:prstGeom>
          <a:noFill/>
        </p:spPr>
        <p:txBody>
          <a:bodyPr wrap="square" rtlCol="0">
            <a:spAutoFit/>
          </a:bodyPr>
          <a:lstStyle/>
          <a:p>
            <a:pPr algn="ctr"/>
            <a:r>
              <a:rPr lang="en-MY" sz="2800" dirty="0"/>
              <a:t>….. And Sri Lanka’s Sri </a:t>
            </a:r>
            <a:r>
              <a:rPr lang="en-MY" sz="2800" dirty="0" err="1"/>
              <a:t>Pada</a:t>
            </a:r>
            <a:r>
              <a:rPr lang="en-MY" sz="2800" dirty="0"/>
              <a:t> or </a:t>
            </a:r>
            <a:r>
              <a:rPr lang="en-MY" sz="2800" dirty="0" err="1"/>
              <a:t>Paada</a:t>
            </a:r>
            <a:r>
              <a:rPr lang="en-MY" sz="2800" dirty="0"/>
              <a:t> (‘Sacred Footprint’ </a:t>
            </a:r>
            <a:r>
              <a:rPr lang="en-MY" sz="2800"/>
              <a:t>of Buddha)</a:t>
            </a:r>
            <a:endParaRPr lang="en-GB" sz="2800" dirty="0"/>
          </a:p>
        </p:txBody>
      </p:sp>
      <p:sp>
        <p:nvSpPr>
          <p:cNvPr id="3" name="TextBox 2">
            <a:extLst>
              <a:ext uri="{FF2B5EF4-FFF2-40B4-BE49-F238E27FC236}">
                <a16:creationId xmlns:a16="http://schemas.microsoft.com/office/drawing/2014/main" xmlns="" id="{8A96E0AB-0E7B-4BD2-8747-95C7EA4768C2}"/>
              </a:ext>
            </a:extLst>
          </p:cNvPr>
          <p:cNvSpPr txBox="1"/>
          <p:nvPr/>
        </p:nvSpPr>
        <p:spPr>
          <a:xfrm>
            <a:off x="725864" y="2243579"/>
            <a:ext cx="10501460" cy="954107"/>
          </a:xfrm>
          <a:prstGeom prst="rect">
            <a:avLst/>
          </a:prstGeom>
          <a:noFill/>
        </p:spPr>
        <p:txBody>
          <a:bodyPr wrap="square" rtlCol="0">
            <a:spAutoFit/>
          </a:bodyPr>
          <a:lstStyle/>
          <a:p>
            <a:pPr algn="ctr"/>
            <a:r>
              <a:rPr lang="en-MY" sz="2800" dirty="0"/>
              <a:t>Great religious significance to many cultures, even Christianity. </a:t>
            </a:r>
          </a:p>
          <a:p>
            <a:pPr algn="ctr"/>
            <a:r>
              <a:rPr lang="en-MY" sz="2800" dirty="0"/>
              <a:t>I still have this stamp in my childhood stamp collection</a:t>
            </a:r>
            <a:endParaRPr lang="en-GB" sz="2800" dirty="0"/>
          </a:p>
        </p:txBody>
      </p:sp>
      <p:pic>
        <p:nvPicPr>
          <p:cNvPr id="10" name="Picture 9">
            <a:extLst>
              <a:ext uri="{FF2B5EF4-FFF2-40B4-BE49-F238E27FC236}">
                <a16:creationId xmlns:a16="http://schemas.microsoft.com/office/drawing/2014/main" xmlns="" id="{08E0DEB3-B4A4-4927-800F-2B0D8CD96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089" y="3535052"/>
            <a:ext cx="5118755" cy="3161019"/>
          </a:xfrm>
          <a:prstGeom prst="rect">
            <a:avLst/>
          </a:prstGeom>
        </p:spPr>
      </p:pic>
    </p:spTree>
    <p:extLst>
      <p:ext uri="{BB962C8B-B14F-4D97-AF65-F5344CB8AC3E}">
        <p14:creationId xmlns:p14="http://schemas.microsoft.com/office/powerpoint/2010/main" val="185570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12750-6D9C-4EA0-BACC-C2EBA010DA27}"/>
              </a:ext>
            </a:extLst>
          </p:cNvPr>
          <p:cNvSpPr>
            <a:spLocks noGrp="1"/>
          </p:cNvSpPr>
          <p:nvPr>
            <p:ph type="title"/>
          </p:nvPr>
        </p:nvSpPr>
        <p:spPr>
          <a:xfrm>
            <a:off x="838200" y="365125"/>
            <a:ext cx="10515600" cy="568129"/>
          </a:xfrm>
        </p:spPr>
        <p:txBody>
          <a:bodyPr>
            <a:noAutofit/>
          </a:bodyPr>
          <a:lstStyle/>
          <a:p>
            <a:pPr algn="ctr"/>
            <a:r>
              <a:rPr lang="en-MY" sz="3600" b="1" dirty="0">
                <a:effectLst>
                  <a:outerShdw blurRad="38100" dist="38100" dir="2700000" algn="tl">
                    <a:srgbClr val="000000">
                      <a:alpha val="43137"/>
                    </a:srgbClr>
                  </a:outerShdw>
                </a:effectLst>
              </a:rPr>
              <a:t>Some Key Points  </a:t>
            </a:r>
            <a:r>
              <a:rPr lang="en-MY" sz="2800" dirty="0">
                <a:effectLst>
                  <a:outerShdw blurRad="38100" dist="38100" dir="2700000" algn="tl">
                    <a:srgbClr val="000000">
                      <a:alpha val="43137"/>
                    </a:srgbClr>
                  </a:outerShdw>
                </a:effectLst>
              </a:rPr>
              <a:t>(I believe in repetition!)</a:t>
            </a:r>
            <a:endParaRPr lang="en-GB" sz="28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9B49BCA9-7857-4DFB-9660-C2A3D4809E14}"/>
              </a:ext>
            </a:extLst>
          </p:cNvPr>
          <p:cNvSpPr>
            <a:spLocks noGrp="1"/>
          </p:cNvSpPr>
          <p:nvPr>
            <p:ph idx="1"/>
          </p:nvPr>
        </p:nvSpPr>
        <p:spPr>
          <a:xfrm>
            <a:off x="838200" y="933254"/>
            <a:ext cx="10515600" cy="5243709"/>
          </a:xfrm>
        </p:spPr>
        <p:txBody>
          <a:bodyPr>
            <a:normAutofit/>
          </a:bodyPr>
          <a:lstStyle/>
          <a:p>
            <a:r>
              <a:rPr lang="en-MY" i="1" dirty="0"/>
              <a:t>Resources </a:t>
            </a:r>
            <a:r>
              <a:rPr lang="en-MY" dirty="0"/>
              <a:t>are everything that is useful to mankind. Non-renewable resources (oil, coal) generate wealth but can be used only once in a human lifetime</a:t>
            </a:r>
          </a:p>
          <a:p>
            <a:r>
              <a:rPr lang="en-MY" i="1" dirty="0"/>
              <a:t>Natural Capital</a:t>
            </a:r>
            <a:r>
              <a:rPr lang="en-MY" dirty="0"/>
              <a:t> and </a:t>
            </a:r>
            <a:r>
              <a:rPr lang="en-MY" i="1" dirty="0"/>
              <a:t>Natural Resources </a:t>
            </a:r>
            <a:r>
              <a:rPr lang="en-MY" dirty="0"/>
              <a:t>are often substituted for each other</a:t>
            </a:r>
          </a:p>
          <a:p>
            <a:r>
              <a:rPr lang="en-MY" dirty="0"/>
              <a:t>However</a:t>
            </a:r>
            <a:r>
              <a:rPr lang="en-MY" i="1" dirty="0"/>
              <a:t> Natural Resources </a:t>
            </a:r>
            <a:r>
              <a:rPr lang="en-MY" dirty="0"/>
              <a:t>suggests that resources are there to be used,</a:t>
            </a:r>
          </a:p>
          <a:p>
            <a:r>
              <a:rPr lang="en-MY" dirty="0"/>
              <a:t>Whereas</a:t>
            </a:r>
            <a:r>
              <a:rPr lang="en-MY" i="1" dirty="0"/>
              <a:t> Natural Capital </a:t>
            </a:r>
            <a:r>
              <a:rPr lang="en-MY" dirty="0"/>
              <a:t>suggests something to be managed to produce an income or a return on the investment.</a:t>
            </a:r>
            <a:r>
              <a:rPr lang="en-MY" i="1" dirty="0"/>
              <a:t> </a:t>
            </a:r>
            <a:r>
              <a:rPr lang="en-MY" b="1" i="1" dirty="0"/>
              <a:t>Sustainable.</a:t>
            </a:r>
            <a:r>
              <a:rPr lang="en-MY" i="1" dirty="0"/>
              <a:t> </a:t>
            </a:r>
            <a:r>
              <a:rPr lang="en-MY" dirty="0"/>
              <a:t>People can live off the interest</a:t>
            </a:r>
            <a:endParaRPr lang="en-MY" i="1" dirty="0"/>
          </a:p>
          <a:p>
            <a:r>
              <a:rPr lang="en-MY" dirty="0"/>
              <a:t>They include air, water, soil, people, education, fossil fuels, ecosystems and so on</a:t>
            </a:r>
            <a:endParaRPr lang="en-GB" dirty="0"/>
          </a:p>
        </p:txBody>
      </p:sp>
    </p:spTree>
    <p:extLst>
      <p:ext uri="{BB962C8B-B14F-4D97-AF65-F5344CB8AC3E}">
        <p14:creationId xmlns:p14="http://schemas.microsoft.com/office/powerpoint/2010/main" val="415096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98939-94DC-4E7C-9F0A-0ADC086F6063}"/>
              </a:ext>
            </a:extLst>
          </p:cNvPr>
          <p:cNvSpPr>
            <a:spLocks noGrp="1"/>
          </p:cNvSpPr>
          <p:nvPr>
            <p:ph type="title"/>
          </p:nvPr>
        </p:nvSpPr>
        <p:spPr/>
        <p:txBody>
          <a:bodyPr>
            <a:normAutofit/>
          </a:bodyPr>
          <a:lstStyle/>
          <a:p>
            <a:pPr algn="ctr"/>
            <a:r>
              <a:rPr lang="en-MY" sz="4000" b="1" dirty="0">
                <a:effectLst>
                  <a:outerShdw blurRad="38100" dist="38100" dir="2700000" algn="tl">
                    <a:srgbClr val="000000">
                      <a:alpha val="43137"/>
                    </a:srgbClr>
                  </a:outerShdw>
                </a:effectLst>
              </a:rPr>
              <a:t>Valuing Biodiversity – a Malaysian example</a:t>
            </a:r>
            <a:endParaRPr lang="en-GB"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6671568F-8232-42D3-BE7D-EFBD9DE90CA6}"/>
              </a:ext>
            </a:extLst>
          </p:cNvPr>
          <p:cNvSpPr>
            <a:spLocks noGrp="1"/>
          </p:cNvSpPr>
          <p:nvPr>
            <p:ph idx="1"/>
          </p:nvPr>
        </p:nvSpPr>
        <p:spPr/>
        <p:txBody>
          <a:bodyPr>
            <a:normAutofit/>
          </a:bodyPr>
          <a:lstStyle/>
          <a:p>
            <a:r>
              <a:rPr lang="en-MY" sz="3200" dirty="0"/>
              <a:t>Biodiversity is difficult to value, but there is no doubt Malaysia values it. MYR2.6m has recently been granted to </a:t>
            </a:r>
            <a:r>
              <a:rPr lang="en-MY" sz="3200" i="1" dirty="0"/>
              <a:t>Bring back Malaysia’s National Heritage from Overseas</a:t>
            </a:r>
          </a:p>
          <a:p>
            <a:r>
              <a:rPr lang="en-MY" sz="3200" dirty="0"/>
              <a:t>(‘National Heritage’ is anything a nation values – human artefact or natural capital)</a:t>
            </a:r>
          </a:p>
          <a:p>
            <a:r>
              <a:rPr lang="en-MY" sz="3200" dirty="0"/>
              <a:t>In this case it is to bring back digital images of type specimens of plants &amp; animals from the museums of the ex colonial occupiers – in Malaysia’s case this is the UK. </a:t>
            </a:r>
            <a:endParaRPr lang="en-GB" sz="3200" dirty="0"/>
          </a:p>
        </p:txBody>
      </p:sp>
    </p:spTree>
    <p:extLst>
      <p:ext uri="{BB962C8B-B14F-4D97-AF65-F5344CB8AC3E}">
        <p14:creationId xmlns:p14="http://schemas.microsoft.com/office/powerpoint/2010/main" val="211556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C6FEF-EB2C-4B68-9F74-FA675CB3F66A}"/>
              </a:ext>
            </a:extLst>
          </p:cNvPr>
          <p:cNvSpPr>
            <a:spLocks noGrp="1"/>
          </p:cNvSpPr>
          <p:nvPr>
            <p:ph type="title"/>
          </p:nvPr>
        </p:nvSpPr>
        <p:spPr>
          <a:xfrm>
            <a:off x="838200" y="365125"/>
            <a:ext cx="10515600" cy="709531"/>
          </a:xfrm>
        </p:spPr>
        <p:txBody>
          <a:bodyPr>
            <a:normAutofit fontScale="90000"/>
          </a:bodyPr>
          <a:lstStyle/>
          <a:p>
            <a:pPr algn="ctr"/>
            <a:r>
              <a:rPr lang="en-MY" sz="3600" b="1" dirty="0">
                <a:effectLst>
                  <a:outerShdw blurRad="38100" dist="38100" dir="2700000" algn="tl">
                    <a:srgbClr val="000000">
                      <a:alpha val="43137"/>
                    </a:srgbClr>
                  </a:outerShdw>
                </a:effectLst>
              </a:rPr>
              <a:t>Repatriation by </a:t>
            </a:r>
            <a:r>
              <a:rPr lang="en-MY" sz="3600" b="1" i="1" dirty="0">
                <a:effectLst>
                  <a:outerShdw blurRad="38100" dist="38100" dir="2700000" algn="tl">
                    <a:srgbClr val="000000">
                      <a:alpha val="43137"/>
                    </a:srgbClr>
                  </a:outerShdw>
                </a:effectLst>
              </a:rPr>
              <a:t>digital means</a:t>
            </a:r>
            <a:r>
              <a:rPr lang="en-MY" sz="3600" b="1" dirty="0">
                <a:effectLst>
                  <a:outerShdw blurRad="38100" dist="38100" dir="2700000" algn="tl">
                    <a:srgbClr val="000000">
                      <a:alpha val="43137"/>
                    </a:srgbClr>
                  </a:outerShdw>
                </a:effectLst>
              </a:rPr>
              <a:t> of part of Malaysia’s biodiversity:</a:t>
            </a:r>
            <a:br>
              <a:rPr lang="en-MY" sz="3600" b="1" dirty="0">
                <a:effectLst>
                  <a:outerShdw blurRad="38100" dist="38100" dir="2700000" algn="tl">
                    <a:srgbClr val="000000">
                      <a:alpha val="43137"/>
                    </a:srgbClr>
                  </a:outerShdw>
                </a:effectLst>
              </a:rPr>
            </a:br>
            <a:r>
              <a:rPr lang="en-MY" sz="3600" b="1" dirty="0">
                <a:effectLst>
                  <a:outerShdw blurRad="38100" dist="38100" dir="2700000" algn="tl">
                    <a:srgbClr val="000000">
                      <a:alpha val="43137"/>
                    </a:srgbClr>
                  </a:outerShdw>
                </a:effectLst>
              </a:rPr>
              <a:t>The ‘</a:t>
            </a:r>
            <a:r>
              <a:rPr lang="en-MY" sz="3600" b="1" dirty="0" err="1">
                <a:effectLst>
                  <a:outerShdw blurRad="38100" dist="38100" dir="2700000" algn="tl">
                    <a:srgbClr val="000000">
                      <a:alpha val="43137"/>
                    </a:srgbClr>
                  </a:outerShdw>
                </a:effectLst>
              </a:rPr>
              <a:t>Repat</a:t>
            </a:r>
            <a:r>
              <a:rPr lang="en-MY" sz="3600" b="1" dirty="0">
                <a:effectLst>
                  <a:outerShdw blurRad="38100" dist="38100" dir="2700000" algn="tl">
                    <a:srgbClr val="000000">
                      <a:alpha val="43137"/>
                    </a:srgbClr>
                  </a:outerShdw>
                </a:effectLst>
              </a:rPr>
              <a:t>’ Grant</a:t>
            </a:r>
            <a:endParaRPr lang="en-GB"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7BF4DE58-BDFF-4726-A900-D6523B30D02D}"/>
              </a:ext>
            </a:extLst>
          </p:cNvPr>
          <p:cNvSpPr>
            <a:spLocks noGrp="1"/>
          </p:cNvSpPr>
          <p:nvPr>
            <p:ph idx="1"/>
          </p:nvPr>
        </p:nvSpPr>
        <p:spPr>
          <a:xfrm>
            <a:off x="838200" y="1385741"/>
            <a:ext cx="10515600" cy="5102307"/>
          </a:xfrm>
        </p:spPr>
        <p:txBody>
          <a:bodyPr>
            <a:normAutofit fontScale="85000" lnSpcReduction="10000"/>
          </a:bodyPr>
          <a:lstStyle/>
          <a:p>
            <a:r>
              <a:rPr lang="en-MY" dirty="0"/>
              <a:t>Type specimens of species are the key to knowing how much animal &amp; plant diversity Malaysia has</a:t>
            </a:r>
          </a:p>
          <a:p>
            <a:r>
              <a:rPr lang="en-MY" dirty="0"/>
              <a:t>These days no need to bring back the type specimens themselves, can </a:t>
            </a:r>
            <a:r>
              <a:rPr lang="en-MY" b="1" dirty="0"/>
              <a:t>repatriate</a:t>
            </a:r>
            <a:r>
              <a:rPr lang="en-MY" dirty="0"/>
              <a:t> 3D digital images &amp; DNA bar codes, then create a Malaysian Natural History Museum in Kuala Lumpur to provide a place to study them and educate the public about this valuable part of Malaysia’s Natural Capital</a:t>
            </a:r>
          </a:p>
          <a:p>
            <a:r>
              <a:rPr lang="en-MY" dirty="0"/>
              <a:t>The funding is for (among others):  image capture of the type specimens in London &amp; export to </a:t>
            </a:r>
            <a:r>
              <a:rPr lang="en-MY" dirty="0" err="1"/>
              <a:t>M’sia</a:t>
            </a:r>
            <a:endParaRPr lang="en-MY" dirty="0"/>
          </a:p>
          <a:p>
            <a:r>
              <a:rPr lang="en-MY" dirty="0"/>
              <a:t>Training of a new generation of Malaysian taxonomists and employing them to study and analyse</a:t>
            </a:r>
          </a:p>
          <a:p>
            <a:r>
              <a:rPr lang="en-MY" dirty="0"/>
              <a:t>Training of museum curators, rangers and tour guides to educate the public about the value of biodiversity as a national asset as part of its Natural Capital.</a:t>
            </a:r>
          </a:p>
          <a:p>
            <a:r>
              <a:rPr lang="en-MY" dirty="0" err="1">
                <a:hlinkClick r:id="rId2"/>
              </a:rPr>
              <a:t>Hasanah</a:t>
            </a:r>
            <a:r>
              <a:rPr lang="en-MY" dirty="0">
                <a:hlinkClick r:id="rId2"/>
              </a:rPr>
              <a:t> Foundation - driving for sustainability &amp; awareness</a:t>
            </a:r>
            <a:endParaRPr lang="en-MY" dirty="0"/>
          </a:p>
          <a:p>
            <a:r>
              <a:rPr lang="en-MY" dirty="0"/>
              <a:t>Apply pressure get a similar foundation started in your own country!</a:t>
            </a:r>
            <a:endParaRPr lang="en-GB" dirty="0"/>
          </a:p>
        </p:txBody>
      </p:sp>
    </p:spTree>
    <p:extLst>
      <p:ext uri="{BB962C8B-B14F-4D97-AF65-F5344CB8AC3E}">
        <p14:creationId xmlns:p14="http://schemas.microsoft.com/office/powerpoint/2010/main" val="267810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17957-78E3-4821-A0BE-8D979D6FF7F1}"/>
              </a:ext>
            </a:extLst>
          </p:cNvPr>
          <p:cNvSpPr>
            <a:spLocks noGrp="1"/>
          </p:cNvSpPr>
          <p:nvPr>
            <p:ph type="title"/>
          </p:nvPr>
        </p:nvSpPr>
        <p:spPr/>
        <p:txBody>
          <a:bodyPr/>
          <a:lstStyle/>
          <a:p>
            <a:pPr algn="ctr"/>
            <a:r>
              <a:rPr lang="en-MY" dirty="0"/>
              <a:t>The </a:t>
            </a:r>
            <a:r>
              <a:rPr lang="en-MY" dirty="0" err="1"/>
              <a:t>Gabarone</a:t>
            </a:r>
            <a:r>
              <a:rPr lang="en-MY" dirty="0"/>
              <a:t> Declaration</a:t>
            </a:r>
            <a:endParaRPr lang="en-GB" dirty="0"/>
          </a:p>
        </p:txBody>
      </p:sp>
      <p:sp>
        <p:nvSpPr>
          <p:cNvPr id="3" name="Content Placeholder 2">
            <a:extLst>
              <a:ext uri="{FF2B5EF4-FFF2-40B4-BE49-F238E27FC236}">
                <a16:creationId xmlns:a16="http://schemas.microsoft.com/office/drawing/2014/main" xmlns="" id="{EF2AFF80-F476-4162-AA1D-48202231BA33}"/>
              </a:ext>
            </a:extLst>
          </p:cNvPr>
          <p:cNvSpPr>
            <a:spLocks noGrp="1"/>
          </p:cNvSpPr>
          <p:nvPr>
            <p:ph idx="1"/>
          </p:nvPr>
        </p:nvSpPr>
        <p:spPr>
          <a:xfrm>
            <a:off x="838200" y="1536569"/>
            <a:ext cx="10515600" cy="4986779"/>
          </a:xfrm>
        </p:spPr>
        <p:txBody>
          <a:bodyPr>
            <a:normAutofit fontScale="92500"/>
          </a:bodyPr>
          <a:lstStyle/>
          <a:p>
            <a:r>
              <a:rPr lang="en-MY" sz="3000" dirty="0" err="1">
                <a:hlinkClick r:id="rId2"/>
              </a:rPr>
              <a:t>Gabarone</a:t>
            </a:r>
            <a:r>
              <a:rPr lang="en-MY" sz="3000" dirty="0">
                <a:hlinkClick r:id="rId2"/>
              </a:rPr>
              <a:t> Declaration for Sustainability in Africa</a:t>
            </a:r>
            <a:endParaRPr lang="en-MY" sz="3000" dirty="0"/>
          </a:p>
          <a:p>
            <a:r>
              <a:rPr lang="en-MY" sz="3000" dirty="0"/>
              <a:t>An African-led initiative for sustainable development </a:t>
            </a:r>
            <a:r>
              <a:rPr lang="en-MY" sz="3000" b="1" dirty="0"/>
              <a:t>(May 2012)</a:t>
            </a:r>
          </a:p>
          <a:p>
            <a:r>
              <a:rPr lang="en-MY" sz="3000" dirty="0"/>
              <a:t>“To ensure that the contributions of </a:t>
            </a:r>
            <a:r>
              <a:rPr lang="en-MY" sz="3000" b="1" dirty="0"/>
              <a:t>natural capital</a:t>
            </a:r>
            <a:r>
              <a:rPr lang="en-MY" sz="3000" dirty="0"/>
              <a:t> to sustainable economic growth, maintenance and improvement of social capital and human well-being are </a:t>
            </a:r>
            <a:r>
              <a:rPr lang="en-MY" sz="3000" b="1" dirty="0"/>
              <a:t>quantified</a:t>
            </a:r>
            <a:r>
              <a:rPr lang="en-MY" sz="3000" dirty="0"/>
              <a:t> and integrated into development and business practice.” </a:t>
            </a:r>
          </a:p>
          <a:p>
            <a:r>
              <a:rPr lang="en-MY" sz="3000" dirty="0"/>
              <a:t>This Declaration actually </a:t>
            </a:r>
            <a:r>
              <a:rPr lang="en-MY" sz="3000" i="1" dirty="0"/>
              <a:t>preceded </a:t>
            </a:r>
            <a:r>
              <a:rPr lang="en-MY" sz="3000" dirty="0"/>
              <a:t>the Rio+20 conference. All credit to these African nations</a:t>
            </a:r>
          </a:p>
          <a:p>
            <a:r>
              <a:rPr lang="en-MY" sz="3000" dirty="0"/>
              <a:t>With thanks to participants from Botswana, Peggy </a:t>
            </a:r>
            <a:r>
              <a:rPr lang="en-MY" sz="3000" dirty="0" err="1"/>
              <a:t>Kedikilwe</a:t>
            </a:r>
            <a:r>
              <a:rPr lang="en-MY" sz="3000" dirty="0"/>
              <a:t> </a:t>
            </a:r>
            <a:r>
              <a:rPr lang="en-MY" sz="3000" dirty="0" err="1"/>
              <a:t>Tsalano</a:t>
            </a:r>
            <a:r>
              <a:rPr lang="en-MY" sz="3000" dirty="0"/>
              <a:t>  &amp; </a:t>
            </a:r>
            <a:r>
              <a:rPr lang="en-GB" dirty="0" err="1"/>
              <a:t>Babitseng</a:t>
            </a:r>
            <a:r>
              <a:rPr lang="en-GB" dirty="0"/>
              <a:t> </a:t>
            </a:r>
            <a:r>
              <a:rPr lang="en-GB" dirty="0" err="1"/>
              <a:t>Thamani</a:t>
            </a:r>
            <a:r>
              <a:rPr lang="en-GB" dirty="0"/>
              <a:t> Meshack</a:t>
            </a:r>
            <a:r>
              <a:rPr lang="en-GB" b="1" dirty="0"/>
              <a:t>, </a:t>
            </a:r>
            <a:r>
              <a:rPr lang="en-MY" sz="3000" dirty="0"/>
              <a:t>for alerting me to this on Thursday</a:t>
            </a:r>
          </a:p>
          <a:p>
            <a:r>
              <a:rPr lang="en-MY" sz="3000" dirty="0"/>
              <a:t>1</a:t>
            </a:r>
            <a:r>
              <a:rPr lang="en-MY" sz="3000" baseline="30000" dirty="0"/>
              <a:t>st</a:t>
            </a:r>
            <a:r>
              <a:rPr lang="en-MY" sz="3000" dirty="0"/>
              <a:t> use of the </a:t>
            </a:r>
            <a:r>
              <a:rPr lang="en-MY" sz="3000" b="1" dirty="0"/>
              <a:t>Natural Capital </a:t>
            </a:r>
            <a:r>
              <a:rPr lang="en-MY" sz="3000" dirty="0"/>
              <a:t>concept in a major policy statement?</a:t>
            </a:r>
            <a:r>
              <a:rPr lang="en-GB" sz="3000" dirty="0"/>
              <a:t> </a:t>
            </a:r>
          </a:p>
        </p:txBody>
      </p:sp>
    </p:spTree>
    <p:extLst>
      <p:ext uri="{BB962C8B-B14F-4D97-AF65-F5344CB8AC3E}">
        <p14:creationId xmlns:p14="http://schemas.microsoft.com/office/powerpoint/2010/main" val="129131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65D90-1441-41EB-A13A-A1B505393C8A}"/>
              </a:ext>
            </a:extLst>
          </p:cNvPr>
          <p:cNvSpPr>
            <a:spLocks noGrp="1"/>
          </p:cNvSpPr>
          <p:nvPr>
            <p:ph type="title"/>
          </p:nvPr>
        </p:nvSpPr>
        <p:spPr>
          <a:xfrm>
            <a:off x="838200" y="365125"/>
            <a:ext cx="5317503" cy="850933"/>
          </a:xfrm>
          <a:effectLst>
            <a:outerShdw blurRad="50800" dist="38100" dir="2700000" algn="tl" rotWithShape="0">
              <a:prstClr val="black">
                <a:alpha val="40000"/>
              </a:prstClr>
            </a:outerShdw>
          </a:effectLst>
        </p:spPr>
        <p:txBody>
          <a:bodyPr>
            <a:normAutofit fontScale="90000"/>
          </a:bodyPr>
          <a:lstStyle/>
          <a:p>
            <a:r>
              <a:rPr lang="en-MY" dirty="0"/>
              <a:t>      Moths of Borneo</a:t>
            </a:r>
            <a:br>
              <a:rPr lang="en-MY" dirty="0"/>
            </a:br>
            <a:r>
              <a:rPr lang="en-MY" dirty="0"/>
              <a:t>    </a:t>
            </a:r>
            <a:r>
              <a:rPr lang="en-MY" sz="3600" dirty="0"/>
              <a:t>(macros - larger moths)</a:t>
            </a:r>
            <a:endParaRPr lang="en-GB" sz="3600" dirty="0"/>
          </a:p>
        </p:txBody>
      </p:sp>
      <p:sp>
        <p:nvSpPr>
          <p:cNvPr id="3" name="Content Placeholder 2">
            <a:extLst>
              <a:ext uri="{FF2B5EF4-FFF2-40B4-BE49-F238E27FC236}">
                <a16:creationId xmlns:a16="http://schemas.microsoft.com/office/drawing/2014/main" xmlns="" id="{AB6EAB05-1E81-44FF-884F-57F55B1E3422}"/>
              </a:ext>
            </a:extLst>
          </p:cNvPr>
          <p:cNvSpPr>
            <a:spLocks noGrp="1"/>
          </p:cNvSpPr>
          <p:nvPr>
            <p:ph idx="1"/>
          </p:nvPr>
        </p:nvSpPr>
        <p:spPr>
          <a:xfrm>
            <a:off x="838200" y="1825625"/>
            <a:ext cx="5619161" cy="4351338"/>
          </a:xfrm>
        </p:spPr>
        <p:txBody>
          <a:bodyPr/>
          <a:lstStyle/>
          <a:p>
            <a:r>
              <a:rPr lang="en-MY" dirty="0"/>
              <a:t>18 Parts, 4,000+ pages, 4,000 + species written up and imaged</a:t>
            </a:r>
          </a:p>
          <a:p>
            <a:r>
              <a:rPr lang="en-MY" dirty="0"/>
              <a:t>Many new species</a:t>
            </a:r>
          </a:p>
          <a:p>
            <a:r>
              <a:rPr lang="en-MY" dirty="0"/>
              <a:t>Completed in 2011, since when many more species have been found.</a:t>
            </a:r>
          </a:p>
          <a:p>
            <a:r>
              <a:rPr lang="en-MY" dirty="0"/>
              <a:t>30 years in preparation </a:t>
            </a:r>
          </a:p>
          <a:p>
            <a:r>
              <a:rPr lang="en-MY" dirty="0"/>
              <a:t>Privately sponsored throughout, but in part publicly now</a:t>
            </a:r>
            <a:endParaRPr lang="en-GB" dirty="0"/>
          </a:p>
        </p:txBody>
      </p:sp>
      <p:pic>
        <p:nvPicPr>
          <p:cNvPr id="4" name="Picture 3">
            <a:extLst>
              <a:ext uri="{FF2B5EF4-FFF2-40B4-BE49-F238E27FC236}">
                <a16:creationId xmlns:a16="http://schemas.microsoft.com/office/drawing/2014/main" xmlns="" id="{C7344807-F57B-4602-8E4B-92CD9BC2E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21705" y="1441938"/>
            <a:ext cx="5941409" cy="4051736"/>
          </a:xfrm>
          <a:prstGeom prst="rect">
            <a:avLst/>
          </a:prstGeom>
        </p:spPr>
      </p:pic>
    </p:spTree>
    <p:extLst>
      <p:ext uri="{BB962C8B-B14F-4D97-AF65-F5344CB8AC3E}">
        <p14:creationId xmlns:p14="http://schemas.microsoft.com/office/powerpoint/2010/main" val="418859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B99F8F-CE64-4442-A8B7-631D9B605FF0}"/>
              </a:ext>
            </a:extLst>
          </p:cNvPr>
          <p:cNvSpPr>
            <a:spLocks noGrp="1"/>
          </p:cNvSpPr>
          <p:nvPr>
            <p:ph type="title"/>
          </p:nvPr>
        </p:nvSpPr>
        <p:spPr>
          <a:xfrm>
            <a:off x="838200" y="365125"/>
            <a:ext cx="10515600" cy="615263"/>
          </a:xfrm>
        </p:spPr>
        <p:txBody>
          <a:bodyPr>
            <a:normAutofit/>
          </a:bodyPr>
          <a:lstStyle/>
          <a:p>
            <a:pPr algn="ctr"/>
            <a:r>
              <a:rPr lang="en-MY" sz="3600" b="1" dirty="0" err="1">
                <a:effectLst>
                  <a:outerShdw blurRad="38100" dist="38100" dir="2700000" algn="tl">
                    <a:srgbClr val="000000">
                      <a:alpha val="43137"/>
                    </a:srgbClr>
                  </a:outerShdw>
                </a:effectLst>
              </a:rPr>
              <a:t>Pyraloid</a:t>
            </a:r>
            <a:r>
              <a:rPr lang="en-MY" sz="3600" b="1" dirty="0">
                <a:effectLst>
                  <a:outerShdw blurRad="38100" dist="38100" dir="2700000" algn="tl">
                    <a:srgbClr val="000000">
                      <a:alpha val="43137"/>
                    </a:srgbClr>
                  </a:outerShdw>
                </a:effectLst>
              </a:rPr>
              <a:t> Moths of Borneo  (</a:t>
            </a:r>
            <a:r>
              <a:rPr lang="en-MY" sz="3600" b="1" dirty="0" err="1">
                <a:effectLst>
                  <a:outerShdw blurRad="38100" dist="38100" dir="2700000" algn="tl">
                    <a:srgbClr val="000000">
                      <a:alpha val="43137"/>
                    </a:srgbClr>
                  </a:outerShdw>
                </a:effectLst>
              </a:rPr>
              <a:t>PoB</a:t>
            </a:r>
            <a:r>
              <a:rPr lang="en-MY" sz="3600" b="1" dirty="0">
                <a:effectLst>
                  <a:outerShdw blurRad="38100" dist="38100" dir="2700000" algn="tl">
                    <a:srgbClr val="000000">
                      <a:alpha val="43137"/>
                    </a:srgbClr>
                  </a:outerShdw>
                </a:effectLst>
              </a:rPr>
              <a:t>)</a:t>
            </a:r>
            <a:endParaRPr lang="en-GB"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6E399772-A4D1-4560-AE18-69FB267B1B78}"/>
              </a:ext>
            </a:extLst>
          </p:cNvPr>
          <p:cNvSpPr>
            <a:spLocks noGrp="1"/>
          </p:cNvSpPr>
          <p:nvPr>
            <p:ph idx="1"/>
          </p:nvPr>
        </p:nvSpPr>
        <p:spPr>
          <a:xfrm>
            <a:off x="838200" y="1065229"/>
            <a:ext cx="10515600" cy="5149442"/>
          </a:xfrm>
        </p:spPr>
        <p:txBody>
          <a:bodyPr>
            <a:normAutofit fontScale="85000" lnSpcReduction="20000"/>
          </a:bodyPr>
          <a:lstStyle/>
          <a:p>
            <a:r>
              <a:rPr lang="en-MY" sz="3500" dirty="0"/>
              <a:t>This research programme benefiting from a</a:t>
            </a:r>
            <a:r>
              <a:rPr lang="en-MY" sz="3500" i="1" dirty="0"/>
              <a:t> </a:t>
            </a:r>
            <a:r>
              <a:rPr lang="en-MY" sz="3500" dirty="0"/>
              <a:t>grant (from July 2017) to complete the work on </a:t>
            </a:r>
            <a:r>
              <a:rPr lang="en-MY" sz="3500" dirty="0" err="1"/>
              <a:t>PoB</a:t>
            </a:r>
            <a:r>
              <a:rPr lang="en-MY" sz="3500" dirty="0"/>
              <a:t> with the publication of 3 printed volumes of moth images and a website.</a:t>
            </a:r>
          </a:p>
          <a:p>
            <a:r>
              <a:rPr lang="en-MY" sz="3500" dirty="0"/>
              <a:t>Auditing of </a:t>
            </a:r>
            <a:r>
              <a:rPr lang="en-MY" sz="3500" dirty="0" err="1"/>
              <a:t>pyraloid</a:t>
            </a:r>
            <a:r>
              <a:rPr lang="en-MY" sz="3500" dirty="0"/>
              <a:t> moth biodiversity shows 2,300+  Malaysian Borneo (Sabah &amp; Sarawak). Megadiverse hotspot on world scale</a:t>
            </a:r>
          </a:p>
          <a:p>
            <a:r>
              <a:rPr lang="en-MY" sz="3500" dirty="0"/>
              <a:t>New development in taxonomy developed for </a:t>
            </a:r>
            <a:r>
              <a:rPr lang="en-MY" sz="3500" dirty="0" err="1"/>
              <a:t>PoB</a:t>
            </a:r>
            <a:r>
              <a:rPr lang="en-MY" sz="3500" dirty="0"/>
              <a:t> is </a:t>
            </a:r>
            <a:r>
              <a:rPr lang="en-MY" sz="3500" i="1" dirty="0"/>
              <a:t>hybrid publication</a:t>
            </a:r>
          </a:p>
          <a:p>
            <a:r>
              <a:rPr lang="en-MY" sz="3500" dirty="0"/>
              <a:t>Printed volumes of high quality images + a QR code for each species image</a:t>
            </a:r>
          </a:p>
          <a:p>
            <a:r>
              <a:rPr lang="en-MY" sz="3500" dirty="0"/>
              <a:t>QR codes link to a massive website, each species entry has 11 tabs (‘pages’)</a:t>
            </a:r>
          </a:p>
          <a:p>
            <a:r>
              <a:rPr lang="en-MY" sz="3500" dirty="0"/>
              <a:t>Images imported from London’ Natural History Museum are a key feature</a:t>
            </a:r>
          </a:p>
          <a:p>
            <a:endParaRPr lang="en-GB" dirty="0"/>
          </a:p>
        </p:txBody>
      </p:sp>
    </p:spTree>
    <p:extLst>
      <p:ext uri="{BB962C8B-B14F-4D97-AF65-F5344CB8AC3E}">
        <p14:creationId xmlns:p14="http://schemas.microsoft.com/office/powerpoint/2010/main" val="3934221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470BD-AEAA-44CF-AF88-231B9626F045}"/>
              </a:ext>
            </a:extLst>
          </p:cNvPr>
          <p:cNvSpPr>
            <a:spLocks noGrp="1"/>
          </p:cNvSpPr>
          <p:nvPr>
            <p:ph type="title"/>
          </p:nvPr>
        </p:nvSpPr>
        <p:spPr/>
        <p:txBody>
          <a:bodyPr>
            <a:normAutofit/>
          </a:bodyPr>
          <a:lstStyle/>
          <a:p>
            <a:pPr algn="ctr"/>
            <a:r>
              <a:rPr lang="en-MY" sz="3600" b="1" dirty="0" err="1">
                <a:effectLst>
                  <a:outerShdw blurRad="38100" dist="38100" dir="2700000" algn="tl">
                    <a:srgbClr val="000000">
                      <a:alpha val="43137"/>
                    </a:srgbClr>
                  </a:outerShdw>
                </a:effectLst>
              </a:rPr>
              <a:t>Pyraloid</a:t>
            </a:r>
            <a:r>
              <a:rPr lang="en-MY" sz="3600" b="1" dirty="0">
                <a:effectLst>
                  <a:outerShdw blurRad="38100" dist="38100" dir="2700000" algn="tl">
                    <a:srgbClr val="000000">
                      <a:alpha val="43137"/>
                    </a:srgbClr>
                  </a:outerShdw>
                </a:effectLst>
              </a:rPr>
              <a:t> Moths of Borneo  </a:t>
            </a:r>
            <a:r>
              <a:rPr lang="en-MY" sz="2800" b="1" dirty="0">
                <a:effectLst>
                  <a:outerShdw blurRad="38100" dist="38100" dir="2700000" algn="tl">
                    <a:srgbClr val="000000">
                      <a:alpha val="43137"/>
                    </a:srgbClr>
                  </a:outerShdw>
                </a:effectLst>
              </a:rPr>
              <a:t>(continued)</a:t>
            </a:r>
            <a:endParaRPr lang="en-GB" sz="2800" dirty="0"/>
          </a:p>
        </p:txBody>
      </p:sp>
      <p:sp>
        <p:nvSpPr>
          <p:cNvPr id="3" name="Content Placeholder 2">
            <a:extLst>
              <a:ext uri="{FF2B5EF4-FFF2-40B4-BE49-F238E27FC236}">
                <a16:creationId xmlns:a16="http://schemas.microsoft.com/office/drawing/2014/main" xmlns="" id="{347142C7-F808-441A-B734-A66B7738DA87}"/>
              </a:ext>
            </a:extLst>
          </p:cNvPr>
          <p:cNvSpPr>
            <a:spLocks noGrp="1"/>
          </p:cNvSpPr>
          <p:nvPr>
            <p:ph idx="1"/>
          </p:nvPr>
        </p:nvSpPr>
        <p:spPr/>
        <p:txBody>
          <a:bodyPr/>
          <a:lstStyle/>
          <a:p>
            <a:r>
              <a:rPr lang="en-MY" dirty="0"/>
              <a:t>SE Asia reference collection of set specimens collected in Sabah in </a:t>
            </a:r>
            <a:r>
              <a:rPr lang="en-MY" dirty="0" err="1"/>
              <a:t>Borneensis</a:t>
            </a:r>
            <a:r>
              <a:rPr lang="en-MY" dirty="0"/>
              <a:t> Museum here in ITBC. </a:t>
            </a:r>
          </a:p>
          <a:p>
            <a:r>
              <a:rPr lang="en-MY" dirty="0"/>
              <a:t>Will bring in researchers from S &amp; E Asia to study the collection. Appreciation of its value will re-</a:t>
            </a:r>
            <a:r>
              <a:rPr lang="en-MY" dirty="0" err="1"/>
              <a:t>inforce</a:t>
            </a:r>
            <a:r>
              <a:rPr lang="en-MY" dirty="0"/>
              <a:t> conservation pressure for the habitat from which most species come from – rain forest</a:t>
            </a:r>
          </a:p>
          <a:p>
            <a:r>
              <a:rPr lang="en-MY" dirty="0"/>
              <a:t>Will also be linked to website by QR codes (but at present no signal at UMS!           ) </a:t>
            </a:r>
            <a:r>
              <a:rPr lang="en-MY" dirty="0">
                <a:hlinkClick r:id="rId2"/>
              </a:rPr>
              <a:t>http://stephensutton.info</a:t>
            </a:r>
            <a:endParaRPr lang="en-MY" dirty="0"/>
          </a:p>
          <a:p>
            <a:r>
              <a:rPr lang="en-MY" dirty="0" err="1"/>
              <a:t>Appbooks</a:t>
            </a:r>
            <a:r>
              <a:rPr lang="en-MY" dirty="0"/>
              <a:t>. The are small digital books (c. 24 pages) with extracts from the website or instructional material about e.g. studying moths or the importance of rainforest to conserve their diversity</a:t>
            </a:r>
            <a:endParaRPr lang="en-GB" dirty="0"/>
          </a:p>
        </p:txBody>
      </p:sp>
      <p:pic>
        <p:nvPicPr>
          <p:cNvPr id="5" name="Graphic 4" descr="Crying Face with Solid Fill">
            <a:extLst>
              <a:ext uri="{FF2B5EF4-FFF2-40B4-BE49-F238E27FC236}">
                <a16:creationId xmlns:a16="http://schemas.microsoft.com/office/drawing/2014/main" xmlns="" id="{F62C52E4-3C7A-4D41-8CAA-120804B33A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64468" y="4347537"/>
            <a:ext cx="716438" cy="532999"/>
          </a:xfrm>
          <a:prstGeom prst="rect">
            <a:avLst/>
          </a:prstGeom>
        </p:spPr>
      </p:pic>
    </p:spTree>
    <p:extLst>
      <p:ext uri="{BB962C8B-B14F-4D97-AF65-F5344CB8AC3E}">
        <p14:creationId xmlns:p14="http://schemas.microsoft.com/office/powerpoint/2010/main" val="2161482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55" y="405352"/>
            <a:ext cx="3557427" cy="4452079"/>
          </a:xfrm>
          <a:prstGeom prst="rect">
            <a:avLst/>
          </a:prstGeom>
        </p:spPr>
      </p:pic>
      <p:pic>
        <p:nvPicPr>
          <p:cNvPr id="6" name="Picture 5">
            <a:extLst>
              <a:ext uri="{FF2B5EF4-FFF2-40B4-BE49-F238E27FC236}">
                <a16:creationId xmlns:a16="http://schemas.microsoft.com/office/drawing/2014/main" xmlns="" id="{86D75644-4993-4714-986D-FFB97B72B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14" y="1847653"/>
            <a:ext cx="6231118" cy="4656842"/>
          </a:xfrm>
          <a:prstGeom prst="rect">
            <a:avLst/>
          </a:prstGeom>
        </p:spPr>
      </p:pic>
      <p:sp>
        <p:nvSpPr>
          <p:cNvPr id="2" name="TextBox 1">
            <a:extLst>
              <a:ext uri="{FF2B5EF4-FFF2-40B4-BE49-F238E27FC236}">
                <a16:creationId xmlns:a16="http://schemas.microsoft.com/office/drawing/2014/main" xmlns="" id="{3F00CC13-68CF-4AA7-822D-75DDB7537E6D}"/>
              </a:ext>
            </a:extLst>
          </p:cNvPr>
          <p:cNvSpPr txBox="1"/>
          <p:nvPr/>
        </p:nvSpPr>
        <p:spPr>
          <a:xfrm>
            <a:off x="1216059" y="405352"/>
            <a:ext cx="5373278" cy="1384995"/>
          </a:xfrm>
          <a:prstGeom prst="rect">
            <a:avLst/>
          </a:prstGeom>
          <a:noFill/>
        </p:spPr>
        <p:txBody>
          <a:bodyPr wrap="square" rtlCol="0">
            <a:spAutoFit/>
          </a:bodyPr>
          <a:lstStyle/>
          <a:p>
            <a:r>
              <a:rPr lang="en-MY" sz="2800"/>
              <a:t>2,300 </a:t>
            </a:r>
            <a:r>
              <a:rPr lang="en-MY" sz="2800" dirty="0"/>
              <a:t>species, 40% new 3 Volumes. Started 2003 </a:t>
            </a:r>
            <a:r>
              <a:rPr lang="en-MY" sz="2800" dirty="0" err="1">
                <a:hlinkClick r:id="rId4"/>
              </a:rPr>
              <a:t>Pyraloid</a:t>
            </a:r>
            <a:r>
              <a:rPr lang="en-MY" sz="2800" dirty="0">
                <a:hlinkClick r:id="rId4"/>
              </a:rPr>
              <a:t> Moths of Borneo Website</a:t>
            </a:r>
            <a:endParaRPr lang="en-GB" sz="2800" dirty="0"/>
          </a:p>
        </p:txBody>
      </p:sp>
    </p:spTree>
    <p:extLst>
      <p:ext uri="{BB962C8B-B14F-4D97-AF65-F5344CB8AC3E}">
        <p14:creationId xmlns:p14="http://schemas.microsoft.com/office/powerpoint/2010/main" val="2638773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B5FA1-34FE-4426-A130-6DBD8F9B3842}"/>
              </a:ext>
            </a:extLst>
          </p:cNvPr>
          <p:cNvSpPr>
            <a:spLocks noGrp="1"/>
          </p:cNvSpPr>
          <p:nvPr>
            <p:ph type="title"/>
          </p:nvPr>
        </p:nvSpPr>
        <p:spPr>
          <a:effectLst>
            <a:outerShdw blurRad="50800" dist="38100" dir="2700000" algn="tl" rotWithShape="0">
              <a:prstClr val="black">
                <a:alpha val="40000"/>
              </a:prstClr>
            </a:outerShdw>
          </a:effectLst>
        </p:spPr>
        <p:txBody>
          <a:bodyPr/>
          <a:lstStyle/>
          <a:p>
            <a:pPr algn="ctr"/>
            <a:r>
              <a:rPr lang="en-MY" dirty="0"/>
              <a:t>Significance of the ‘</a:t>
            </a:r>
            <a:r>
              <a:rPr lang="en-MY" dirty="0" err="1"/>
              <a:t>Repat</a:t>
            </a:r>
            <a:r>
              <a:rPr lang="en-MY" dirty="0"/>
              <a:t>’ grant</a:t>
            </a:r>
            <a:endParaRPr lang="en-GB" dirty="0"/>
          </a:p>
        </p:txBody>
      </p:sp>
      <p:sp>
        <p:nvSpPr>
          <p:cNvPr id="3" name="Content Placeholder 2">
            <a:extLst>
              <a:ext uri="{FF2B5EF4-FFF2-40B4-BE49-F238E27FC236}">
                <a16:creationId xmlns:a16="http://schemas.microsoft.com/office/drawing/2014/main" xmlns="" id="{63E699DE-8E19-42D5-8ECC-79E47AA0C30C}"/>
              </a:ext>
            </a:extLst>
          </p:cNvPr>
          <p:cNvSpPr>
            <a:spLocks noGrp="1"/>
          </p:cNvSpPr>
          <p:nvPr>
            <p:ph idx="1"/>
          </p:nvPr>
        </p:nvSpPr>
        <p:spPr/>
        <p:txBody>
          <a:bodyPr/>
          <a:lstStyle/>
          <a:p>
            <a:r>
              <a:rPr lang="en-MY" dirty="0"/>
              <a:t>The size and wide distribution of the grant, including to an overseas institution (the Natural History Museum in London) indicates a welcome drive for study leading to wise management of Natural Capital in Malaysia. </a:t>
            </a:r>
          </a:p>
          <a:p>
            <a:r>
              <a:rPr lang="en-MY" dirty="0"/>
              <a:t>Shows deepening maturity in environmental policy as the country approaches year 2020</a:t>
            </a:r>
          </a:p>
          <a:p>
            <a:r>
              <a:rPr lang="en-MY" dirty="0"/>
              <a:t>This is the year </a:t>
            </a:r>
            <a:r>
              <a:rPr lang="en-MY" dirty="0" err="1"/>
              <a:t>M’sia</a:t>
            </a:r>
            <a:r>
              <a:rPr lang="en-MY" dirty="0"/>
              <a:t> aims to become a Developed Nation.</a:t>
            </a:r>
            <a:endParaRPr lang="en-GB" dirty="0"/>
          </a:p>
        </p:txBody>
      </p:sp>
    </p:spTree>
    <p:extLst>
      <p:ext uri="{BB962C8B-B14F-4D97-AF65-F5344CB8AC3E}">
        <p14:creationId xmlns:p14="http://schemas.microsoft.com/office/powerpoint/2010/main" val="3737491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42406" y="928169"/>
            <a:ext cx="11587241"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hlinkClick r:id="rId2"/>
              </a:rPr>
              <a:t>https://www.amazon.com/Environmental-Systems-Societies-Diploma-Revision/dp/147189973X</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lang="en-MY" sz="2400" b="1" dirty="0"/>
              <a:t>Environmental Systems and Societies IB Diploma Study Revision Guide: Second edition. Andrew Davis &amp; Garrett Nagle.</a:t>
            </a:r>
          </a:p>
          <a:p>
            <a:pPr eaLnBrk="0" fontAlgn="base" hangingPunct="0">
              <a:spcBef>
                <a:spcPct val="0"/>
              </a:spcBef>
              <a:spcAft>
                <a:spcPct val="0"/>
              </a:spcAft>
            </a:pPr>
            <a:r>
              <a:rPr lang="en-MY" sz="2400" b="1" dirty="0"/>
              <a:t>This is an excellent condensed summary guide from which this seminar is derived.  174 pages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hlinkClick r:id="rId3"/>
              </a:rPr>
              <a:t>https://www.amazon.com/ENVIRONMENTAL-SYSTEMS-SOCIETIES-International-Baccalaureate/dp/1447990420/</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lang="en-GB" sz="2400" b="1" dirty="0"/>
              <a:t>ENVIRONMENTAL SYSTEMS AND SOCIETIES (ESS) STUDENT EDITION TEXT PLUS ETEXT 2ND EDITION (Pearson International Baccalaureate Diploma: International Editions) 2nd Student edition </a:t>
            </a:r>
            <a:r>
              <a:rPr lang="en-GB" sz="2400" b="1" dirty="0" err="1"/>
              <a:t>Edition</a:t>
            </a:r>
            <a:r>
              <a:rPr lang="en-GB" sz="2400" b="1" dirty="0"/>
              <a:t>. Andrew Davis &amp; Garrett Nagle.</a:t>
            </a:r>
          </a:p>
          <a:p>
            <a:pPr eaLnBrk="0" fontAlgn="base" hangingPunct="0">
              <a:spcBef>
                <a:spcPct val="0"/>
              </a:spcBef>
              <a:spcAft>
                <a:spcPct val="0"/>
              </a:spcAft>
            </a:pPr>
            <a:r>
              <a:rPr lang="en-MY" sz="2400" b="1" dirty="0"/>
              <a:t>T</a:t>
            </a:r>
            <a:r>
              <a:rPr lang="en-GB" sz="2400" b="1" dirty="0"/>
              <a:t>he full book of which the Revision Guide above is a summary</a:t>
            </a:r>
            <a:endParaRPr lang="en-MY" sz="2400" b="1" dirty="0"/>
          </a:p>
          <a:p>
            <a:pPr eaLnBrk="0" fontAlgn="base" hangingPunct="0">
              <a:spcBef>
                <a:spcPct val="0"/>
              </a:spcBef>
              <a:spcAft>
                <a:spcPct val="0"/>
              </a:spcAft>
            </a:pPr>
            <a:r>
              <a:rPr lang="en-MY" sz="2400" dirty="0">
                <a:hlinkClick r:id="rId4"/>
              </a:rPr>
              <a:t>Source of Borneo/Sulawesi insect biodiversity papers</a:t>
            </a:r>
            <a:endParaRPr lang="en-MY" sz="2400" dirty="0"/>
          </a:p>
          <a:p>
            <a:pPr eaLnBrk="0" fontAlgn="base" hangingPunct="0">
              <a:spcBef>
                <a:spcPct val="0"/>
              </a:spcBef>
              <a:spcAft>
                <a:spcPct val="0"/>
              </a:spcAft>
            </a:pPr>
            <a:r>
              <a:rPr lang="en-MY" sz="2400" b="1" dirty="0"/>
              <a:t>Stephen Sutton’s website with news of insect biodiversity studies in Borneo and his publications</a:t>
            </a:r>
            <a:endParaRPr lang="en-US" altLang="en-US" b="1" dirty="0">
              <a:latin typeface="Arial" panose="020B0604020202020204" pitchFamily="34" charset="0"/>
            </a:endParaRPr>
          </a:p>
        </p:txBody>
      </p:sp>
      <p:sp>
        <p:nvSpPr>
          <p:cNvPr id="5" name="Rectangle 3"/>
          <p:cNvSpPr>
            <a:spLocks noChangeArrowheads="1"/>
          </p:cNvSpPr>
          <p:nvPr/>
        </p:nvSpPr>
        <p:spPr bwMode="auto">
          <a:xfrm flipH="1">
            <a:off x="961534" y="5372285"/>
            <a:ext cx="4713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xmlns="" id="{A4DA2D36-82A4-49E1-8F90-42028C852F0F}"/>
              </a:ext>
            </a:extLst>
          </p:cNvPr>
          <p:cNvSpPr txBox="1"/>
          <p:nvPr/>
        </p:nvSpPr>
        <p:spPr>
          <a:xfrm>
            <a:off x="2884602" y="161983"/>
            <a:ext cx="457199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MY" sz="4000" dirty="0"/>
              <a:t>Sources</a:t>
            </a:r>
            <a:endParaRPr lang="en-GB" sz="4000" dirty="0"/>
          </a:p>
        </p:txBody>
      </p:sp>
    </p:spTree>
    <p:extLst>
      <p:ext uri="{BB962C8B-B14F-4D97-AF65-F5344CB8AC3E}">
        <p14:creationId xmlns:p14="http://schemas.microsoft.com/office/powerpoint/2010/main" val="2489149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CA891-59DD-494C-81A1-B734EF1F34C1}"/>
              </a:ext>
            </a:extLst>
          </p:cNvPr>
          <p:cNvSpPr>
            <a:spLocks noGrp="1"/>
          </p:cNvSpPr>
          <p:nvPr>
            <p:ph type="title"/>
          </p:nvPr>
        </p:nvSpPr>
        <p:spPr>
          <a:xfrm>
            <a:off x="838200" y="365126"/>
            <a:ext cx="10515600" cy="663218"/>
          </a:xfrm>
          <a:effectLst>
            <a:outerShdw blurRad="50800" dist="38100" dir="2700000" algn="tl" rotWithShape="0">
              <a:prstClr val="black">
                <a:alpha val="40000"/>
              </a:prstClr>
            </a:outerShdw>
          </a:effectLst>
        </p:spPr>
        <p:txBody>
          <a:bodyPr>
            <a:normAutofit fontScale="90000"/>
          </a:bodyPr>
          <a:lstStyle/>
          <a:p>
            <a:pPr algn="ctr"/>
            <a:r>
              <a:rPr lang="en-MY" dirty="0"/>
              <a:t>Sources </a:t>
            </a:r>
            <a:r>
              <a:rPr lang="en-MY" sz="2700" dirty="0"/>
              <a:t>cont.</a:t>
            </a:r>
            <a:endParaRPr lang="en-GB" sz="2700" dirty="0"/>
          </a:p>
        </p:txBody>
      </p:sp>
      <p:sp>
        <p:nvSpPr>
          <p:cNvPr id="4" name="Rectangle 3">
            <a:extLst>
              <a:ext uri="{FF2B5EF4-FFF2-40B4-BE49-F238E27FC236}">
                <a16:creationId xmlns:a16="http://schemas.microsoft.com/office/drawing/2014/main" xmlns="" id="{505DAC2C-DC78-4D29-B315-D24D4F6A0E66}"/>
              </a:ext>
            </a:extLst>
          </p:cNvPr>
          <p:cNvSpPr/>
          <p:nvPr/>
        </p:nvSpPr>
        <p:spPr>
          <a:xfrm>
            <a:off x="663017" y="917912"/>
            <a:ext cx="6595621" cy="5632311"/>
          </a:xfrm>
          <a:prstGeom prst="rect">
            <a:avLst/>
          </a:prstGeom>
        </p:spPr>
        <p:txBody>
          <a:bodyPr wrap="square">
            <a:spAutoFit/>
          </a:bodyPr>
          <a:lstStyle/>
          <a:p>
            <a:pPr eaLnBrk="0" fontAlgn="base" hangingPunct="0">
              <a:spcBef>
                <a:spcPct val="0"/>
              </a:spcBef>
              <a:spcAft>
                <a:spcPct val="0"/>
              </a:spcAft>
            </a:pPr>
            <a:r>
              <a:rPr lang="en-MY" altLang="en-US" sz="2000" dirty="0" err="1">
                <a:latin typeface="Arial" panose="020B0604020202020204" pitchFamily="34" charset="0"/>
                <a:hlinkClick r:id="rId2"/>
              </a:rPr>
              <a:t>Pyraloid</a:t>
            </a:r>
            <a:r>
              <a:rPr lang="en-MY" altLang="en-US" sz="2000" dirty="0">
                <a:latin typeface="Arial" panose="020B0604020202020204" pitchFamily="34" charset="0"/>
                <a:hlinkClick r:id="rId2"/>
              </a:rPr>
              <a:t> Moths of Borneo Identification Website </a:t>
            </a:r>
            <a:endParaRPr lang="en-MY" altLang="en-US" sz="2000" dirty="0">
              <a:latin typeface="Arial" panose="020B0604020202020204" pitchFamily="34" charset="0"/>
            </a:endParaRPr>
          </a:p>
          <a:p>
            <a:pPr eaLnBrk="0" fontAlgn="base" hangingPunct="0">
              <a:spcBef>
                <a:spcPct val="0"/>
              </a:spcBef>
              <a:spcAft>
                <a:spcPct val="0"/>
              </a:spcAft>
            </a:pPr>
            <a:r>
              <a:rPr lang="en-MY" altLang="en-US" sz="2000" b="1" dirty="0">
                <a:latin typeface="Arial" panose="020B0604020202020204" pitchFamily="34" charset="0"/>
              </a:rPr>
              <a:t>An example of the ongoing auditing of Sabah’s mega-biodiversity. It is an example of </a:t>
            </a:r>
            <a:r>
              <a:rPr lang="en-MY" altLang="en-US" sz="2000" b="1" i="1" dirty="0">
                <a:latin typeface="Arial" panose="020B0604020202020204" pitchFamily="34" charset="0"/>
              </a:rPr>
              <a:t>hybrid publishing. </a:t>
            </a:r>
            <a:r>
              <a:rPr lang="en-MY" altLang="en-US" sz="2000" b="1" dirty="0">
                <a:latin typeface="Arial" panose="020B0604020202020204" pitchFamily="34" charset="0"/>
              </a:rPr>
              <a:t>The website is associated with a series of 3 volumes of images (1 published, 2 to come). Each image is of a different species and is linked by a QR code </a:t>
            </a:r>
            <a:r>
              <a:rPr lang="en-MY" altLang="en-US" sz="2000" b="1" i="1" dirty="0">
                <a:latin typeface="Arial" panose="020B0604020202020204" pitchFamily="34" charset="0"/>
              </a:rPr>
              <a:t>directly</a:t>
            </a:r>
            <a:r>
              <a:rPr lang="en-MY" altLang="en-US" sz="2000" b="1" dirty="0">
                <a:latin typeface="Arial" panose="020B0604020202020204" pitchFamily="34" charset="0"/>
              </a:rPr>
              <a:t> to the write-up for that species on the website. There is no need to log-in to the site.  The connection is immediate if there is good broadband. The books consist </a:t>
            </a:r>
            <a:r>
              <a:rPr lang="en-MY" altLang="en-US" sz="2000" b="1" i="1" dirty="0">
                <a:latin typeface="Arial" panose="020B0604020202020204" pitchFamily="34" charset="0"/>
              </a:rPr>
              <a:t>only</a:t>
            </a:r>
            <a:r>
              <a:rPr lang="en-MY" altLang="en-US" sz="2000" b="1" dirty="0">
                <a:latin typeface="Arial" panose="020B0604020202020204" pitchFamily="34" charset="0"/>
              </a:rPr>
              <a:t> of images and their QR codes. On the site each species has 11 tabs (‘pages’). Printing is expensive, website content, once set up, is almost without cost. This project is privately &amp; publicly sponsored.</a:t>
            </a:r>
          </a:p>
          <a:p>
            <a:pPr eaLnBrk="0" fontAlgn="base" hangingPunct="0">
              <a:spcBef>
                <a:spcPct val="0"/>
              </a:spcBef>
              <a:spcAft>
                <a:spcPct val="0"/>
              </a:spcAft>
            </a:pPr>
            <a:r>
              <a:rPr lang="en-MY" altLang="en-US" sz="2000" b="1" dirty="0">
                <a:latin typeface="Arial" panose="020B0604020202020204" pitchFamily="34" charset="0"/>
              </a:rPr>
              <a:t>Borneo’s biodiversity is increasingly well documented due to ongoing auditing in Sabah &amp; Sarawak and active publishing of nature guides e.g.</a:t>
            </a:r>
            <a:r>
              <a:rPr lang="en-MY" altLang="en-US" sz="2000" dirty="0">
                <a:latin typeface="Arial" panose="020B0604020202020204" pitchFamily="34" charset="0"/>
              </a:rPr>
              <a:t> </a:t>
            </a:r>
            <a:r>
              <a:rPr lang="en-MY" altLang="en-US" sz="2000" dirty="0">
                <a:latin typeface="Arial" panose="020B0604020202020204" pitchFamily="34" charset="0"/>
                <a:hlinkClick r:id="rId3"/>
              </a:rPr>
              <a:t>Books on Borneo Biodiversity</a:t>
            </a:r>
            <a:endParaRPr lang="en-MY" altLang="en-US" sz="2000" dirty="0">
              <a:latin typeface="Arial" panose="020B0604020202020204" pitchFamily="34" charset="0"/>
            </a:endParaRPr>
          </a:p>
        </p:txBody>
      </p:sp>
      <p:pic>
        <p:nvPicPr>
          <p:cNvPr id="5" name="Picture 4">
            <a:extLst>
              <a:ext uri="{FF2B5EF4-FFF2-40B4-BE49-F238E27FC236}">
                <a16:creationId xmlns:a16="http://schemas.microsoft.com/office/drawing/2014/main" xmlns="" id="{F0FF2BDE-3C84-473B-B9E1-FBA3D2E88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5457" y="1140643"/>
            <a:ext cx="3987538" cy="5015060"/>
          </a:xfrm>
          <a:prstGeom prst="rect">
            <a:avLst/>
          </a:prstGeom>
        </p:spPr>
      </p:pic>
    </p:spTree>
    <p:extLst>
      <p:ext uri="{BB962C8B-B14F-4D97-AF65-F5344CB8AC3E}">
        <p14:creationId xmlns:p14="http://schemas.microsoft.com/office/powerpoint/2010/main" val="1638500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55" y="405352"/>
            <a:ext cx="3557427" cy="4452079"/>
          </a:xfrm>
          <a:prstGeom prst="rect">
            <a:avLst/>
          </a:prstGeom>
        </p:spPr>
      </p:pic>
      <p:pic>
        <p:nvPicPr>
          <p:cNvPr id="6" name="Picture 5">
            <a:extLst>
              <a:ext uri="{FF2B5EF4-FFF2-40B4-BE49-F238E27FC236}">
                <a16:creationId xmlns:a16="http://schemas.microsoft.com/office/drawing/2014/main" xmlns="" id="{86D75644-4993-4714-986D-FFB97B72B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1" y="1527142"/>
            <a:ext cx="6231118" cy="4656842"/>
          </a:xfrm>
          <a:prstGeom prst="rect">
            <a:avLst/>
          </a:prstGeom>
        </p:spPr>
      </p:pic>
      <p:sp>
        <p:nvSpPr>
          <p:cNvPr id="2" name="TextBox 1">
            <a:extLst>
              <a:ext uri="{FF2B5EF4-FFF2-40B4-BE49-F238E27FC236}">
                <a16:creationId xmlns:a16="http://schemas.microsoft.com/office/drawing/2014/main" xmlns="" id="{81D128EF-7D50-41B6-AEAA-D89D888D1AB3}"/>
              </a:ext>
            </a:extLst>
          </p:cNvPr>
          <p:cNvSpPr txBox="1"/>
          <p:nvPr/>
        </p:nvSpPr>
        <p:spPr>
          <a:xfrm>
            <a:off x="1263191" y="405352"/>
            <a:ext cx="5618375"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MY" sz="3200" dirty="0"/>
              <a:t>Finish! And thanks for listening!</a:t>
            </a:r>
            <a:endParaRPr lang="en-GB" sz="3200" dirty="0"/>
          </a:p>
        </p:txBody>
      </p:sp>
    </p:spTree>
    <p:extLst>
      <p:ext uri="{BB962C8B-B14F-4D97-AF65-F5344CB8AC3E}">
        <p14:creationId xmlns:p14="http://schemas.microsoft.com/office/powerpoint/2010/main" val="71949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9B30C9-56A4-4E0E-900F-C567AA706A62}"/>
              </a:ext>
            </a:extLst>
          </p:cNvPr>
          <p:cNvSpPr txBox="1"/>
          <p:nvPr/>
        </p:nvSpPr>
        <p:spPr>
          <a:xfrm>
            <a:off x="904973" y="254523"/>
            <a:ext cx="10152668" cy="5509200"/>
          </a:xfrm>
          <a:prstGeom prst="rect">
            <a:avLst/>
          </a:prstGeom>
          <a:noFill/>
        </p:spPr>
        <p:txBody>
          <a:bodyPr wrap="square" rtlCol="0">
            <a:spAutoFit/>
          </a:bodyPr>
          <a:lstStyle/>
          <a:p>
            <a:pPr algn="ctr"/>
            <a:endParaRPr lang="en-MY" sz="2800" b="1" dirty="0"/>
          </a:p>
          <a:p>
            <a:pPr algn="ctr"/>
            <a:endParaRPr lang="en-MY" sz="2800" b="1" dirty="0"/>
          </a:p>
          <a:p>
            <a:pPr algn="ctr"/>
            <a:r>
              <a:rPr lang="en-MY" sz="2800" b="1" dirty="0"/>
              <a:t>Natural Capital? – New way of thinking about use of</a:t>
            </a:r>
          </a:p>
          <a:p>
            <a:pPr algn="ctr"/>
            <a:r>
              <a:rPr lang="en-MY" sz="2800" b="1" dirty="0"/>
              <a:t>natural resources</a:t>
            </a:r>
          </a:p>
          <a:p>
            <a:pPr algn="ctr"/>
            <a:endParaRPr lang="en-MY" sz="2800" b="1" dirty="0"/>
          </a:p>
          <a:p>
            <a:pPr algn="ctr"/>
            <a:endParaRPr lang="en-MY" sz="2800" b="1" dirty="0"/>
          </a:p>
          <a:p>
            <a:r>
              <a:rPr lang="en-MY" sz="2800" dirty="0"/>
              <a:t>….think…moving towards </a:t>
            </a:r>
            <a:r>
              <a:rPr lang="en-MY" sz="2800" b="1" dirty="0"/>
              <a:t>sustainability</a:t>
            </a:r>
            <a:r>
              <a:rPr lang="en-MY" sz="2800" dirty="0"/>
              <a:t> from </a:t>
            </a:r>
            <a:r>
              <a:rPr lang="en-MY" sz="2800" b="1" dirty="0"/>
              <a:t>unsustainability</a:t>
            </a:r>
          </a:p>
          <a:p>
            <a:r>
              <a:rPr lang="en-MY" sz="2800" b="1" dirty="0"/>
              <a:t>  </a:t>
            </a:r>
            <a:r>
              <a:rPr lang="en-MY" sz="2800" dirty="0"/>
              <a:t>.....think  …..moving towards </a:t>
            </a:r>
            <a:r>
              <a:rPr lang="en-MY" sz="2800" b="1" dirty="0"/>
              <a:t>renewability</a:t>
            </a:r>
            <a:r>
              <a:rPr lang="en-MY" sz="2800" dirty="0"/>
              <a:t> from </a:t>
            </a:r>
            <a:r>
              <a:rPr lang="en-MY" sz="2800" b="1" dirty="0"/>
              <a:t>non-renewability</a:t>
            </a:r>
          </a:p>
          <a:p>
            <a:r>
              <a:rPr lang="en-MY" sz="2800" b="1" dirty="0"/>
              <a:t>      </a:t>
            </a:r>
            <a:r>
              <a:rPr lang="en-MY" sz="2800" dirty="0"/>
              <a:t>…..think</a:t>
            </a:r>
            <a:r>
              <a:rPr lang="en-MY" sz="2800" b="1" dirty="0"/>
              <a:t> </a:t>
            </a:r>
            <a:r>
              <a:rPr lang="en-MY" sz="2800" dirty="0"/>
              <a:t>……a fundamental fact of life on earth is that: </a:t>
            </a:r>
          </a:p>
          <a:p>
            <a:r>
              <a:rPr lang="en-MY" sz="3200" dirty="0"/>
              <a:t>at some point a balance will be reached between human needs for resources to  sustain life for 7 to n (maybe n=10?) billion people and the ability of the planet to provide these.</a:t>
            </a:r>
          </a:p>
        </p:txBody>
      </p:sp>
    </p:spTree>
    <p:extLst>
      <p:ext uri="{BB962C8B-B14F-4D97-AF65-F5344CB8AC3E}">
        <p14:creationId xmlns:p14="http://schemas.microsoft.com/office/powerpoint/2010/main" val="257358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997E50B-334C-4F7A-A21A-A7A19ADBE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537" y="659877"/>
            <a:ext cx="6975835" cy="3286419"/>
          </a:xfrm>
          <a:prstGeom prst="rect">
            <a:avLst/>
          </a:prstGeom>
        </p:spPr>
      </p:pic>
      <p:sp>
        <p:nvSpPr>
          <p:cNvPr id="5" name="TextBox 4">
            <a:extLst>
              <a:ext uri="{FF2B5EF4-FFF2-40B4-BE49-F238E27FC236}">
                <a16:creationId xmlns:a16="http://schemas.microsoft.com/office/drawing/2014/main" xmlns="" id="{97F8ABC8-48D4-4EE3-9DF1-BCDF1655213F}"/>
              </a:ext>
            </a:extLst>
          </p:cNvPr>
          <p:cNvSpPr txBox="1"/>
          <p:nvPr/>
        </p:nvSpPr>
        <p:spPr>
          <a:xfrm>
            <a:off x="810705" y="1056115"/>
            <a:ext cx="3629319" cy="3108543"/>
          </a:xfrm>
          <a:prstGeom prst="rect">
            <a:avLst/>
          </a:prstGeom>
          <a:noFill/>
        </p:spPr>
        <p:txBody>
          <a:bodyPr wrap="square" rtlCol="0">
            <a:spAutoFit/>
          </a:bodyPr>
          <a:lstStyle/>
          <a:p>
            <a:r>
              <a:rPr lang="en-MY" sz="2800" dirty="0"/>
              <a:t>without a shift to sustainability in using natural resources, the human population of the planet will be reduced (‘Nature Bites Back’)</a:t>
            </a:r>
            <a:endParaRPr lang="en-GB" sz="2800" dirty="0"/>
          </a:p>
        </p:txBody>
      </p:sp>
      <p:sp>
        <p:nvSpPr>
          <p:cNvPr id="6" name="TextBox 5">
            <a:extLst>
              <a:ext uri="{FF2B5EF4-FFF2-40B4-BE49-F238E27FC236}">
                <a16:creationId xmlns:a16="http://schemas.microsoft.com/office/drawing/2014/main" xmlns="" id="{A4D68CEC-3D79-425B-9F5E-808DC14AC0AB}"/>
              </a:ext>
            </a:extLst>
          </p:cNvPr>
          <p:cNvSpPr txBox="1"/>
          <p:nvPr/>
        </p:nvSpPr>
        <p:spPr>
          <a:xfrm flipH="1">
            <a:off x="999241" y="471340"/>
            <a:ext cx="3280528" cy="584775"/>
          </a:xfrm>
          <a:prstGeom prst="rect">
            <a:avLst/>
          </a:prstGeom>
          <a:noFill/>
        </p:spPr>
        <p:txBody>
          <a:bodyPr wrap="square" rtlCol="0">
            <a:spAutoFit/>
          </a:bodyPr>
          <a:lstStyle/>
          <a:p>
            <a:r>
              <a:rPr lang="en-MY" sz="3200" dirty="0"/>
              <a:t>….</a:t>
            </a:r>
            <a:r>
              <a:rPr lang="en-MY" sz="3200" i="1" dirty="0"/>
              <a:t>at some point,</a:t>
            </a:r>
            <a:endParaRPr lang="en-GB" sz="3200" i="1" dirty="0"/>
          </a:p>
        </p:txBody>
      </p:sp>
      <p:sp>
        <p:nvSpPr>
          <p:cNvPr id="7" name="TextBox 6">
            <a:extLst>
              <a:ext uri="{FF2B5EF4-FFF2-40B4-BE49-F238E27FC236}">
                <a16:creationId xmlns:a16="http://schemas.microsoft.com/office/drawing/2014/main" xmlns="" id="{45B0080E-6F12-4EAF-9559-CA569DBB8071}"/>
              </a:ext>
            </a:extLst>
          </p:cNvPr>
          <p:cNvSpPr txBox="1"/>
          <p:nvPr/>
        </p:nvSpPr>
        <p:spPr>
          <a:xfrm>
            <a:off x="999241" y="4749433"/>
            <a:ext cx="10482606" cy="1815882"/>
          </a:xfrm>
          <a:prstGeom prst="rect">
            <a:avLst/>
          </a:prstGeom>
          <a:noFill/>
        </p:spPr>
        <p:txBody>
          <a:bodyPr wrap="square" rtlCol="0">
            <a:spAutoFit/>
          </a:bodyPr>
          <a:lstStyle/>
          <a:p>
            <a:r>
              <a:rPr lang="en-MY" sz="2800" dirty="0"/>
              <a:t> – a traumatic procedure at the human experience level – but</a:t>
            </a:r>
            <a:r>
              <a:rPr lang="en-MY" sz="2800" i="1" dirty="0"/>
              <a:t> normal operating procedure</a:t>
            </a:r>
            <a:r>
              <a:rPr lang="en-MY" sz="2800" dirty="0"/>
              <a:t> by Nature when the carrying capacity of a species exceeds resource limits. Think of budgerigars in Australia’s wet &amp; dry climate cycle</a:t>
            </a:r>
            <a:endParaRPr lang="en-GB" sz="2800" dirty="0"/>
          </a:p>
        </p:txBody>
      </p:sp>
      <p:sp>
        <p:nvSpPr>
          <p:cNvPr id="8" name="TextBox 7">
            <a:extLst>
              <a:ext uri="{FF2B5EF4-FFF2-40B4-BE49-F238E27FC236}">
                <a16:creationId xmlns:a16="http://schemas.microsoft.com/office/drawing/2014/main" xmlns="" id="{D7217C52-EFB1-4358-8C81-BAD6DC171928}"/>
              </a:ext>
            </a:extLst>
          </p:cNvPr>
          <p:cNvSpPr txBox="1"/>
          <p:nvPr/>
        </p:nvSpPr>
        <p:spPr>
          <a:xfrm>
            <a:off x="4911364" y="4359807"/>
            <a:ext cx="1461155" cy="461665"/>
          </a:xfrm>
          <a:prstGeom prst="rect">
            <a:avLst/>
          </a:prstGeom>
          <a:noFill/>
        </p:spPr>
        <p:txBody>
          <a:bodyPr wrap="square" rtlCol="0">
            <a:spAutoFit/>
          </a:bodyPr>
          <a:lstStyle/>
          <a:p>
            <a:r>
              <a:rPr lang="en-MY" sz="2400" i="1" dirty="0"/>
              <a:t>Humanity</a:t>
            </a:r>
            <a:endParaRPr lang="en-GB" sz="2400" i="1" dirty="0"/>
          </a:p>
        </p:txBody>
      </p:sp>
      <p:sp>
        <p:nvSpPr>
          <p:cNvPr id="9" name="TextBox 8">
            <a:extLst>
              <a:ext uri="{FF2B5EF4-FFF2-40B4-BE49-F238E27FC236}">
                <a16:creationId xmlns:a16="http://schemas.microsoft.com/office/drawing/2014/main" xmlns="" id="{F740CEC3-4282-4E7B-828B-60DB0C36C9FE}"/>
              </a:ext>
            </a:extLst>
          </p:cNvPr>
          <p:cNvSpPr txBox="1"/>
          <p:nvPr/>
        </p:nvSpPr>
        <p:spPr>
          <a:xfrm>
            <a:off x="10133814" y="4332539"/>
            <a:ext cx="1216057" cy="461665"/>
          </a:xfrm>
          <a:prstGeom prst="rect">
            <a:avLst/>
          </a:prstGeom>
          <a:noFill/>
        </p:spPr>
        <p:txBody>
          <a:bodyPr wrap="square" rtlCol="0">
            <a:spAutoFit/>
          </a:bodyPr>
          <a:lstStyle/>
          <a:p>
            <a:r>
              <a:rPr lang="en-MY" sz="2400" i="1" dirty="0"/>
              <a:t>Nature</a:t>
            </a:r>
            <a:endParaRPr lang="en-GB" sz="2400" i="1" dirty="0"/>
          </a:p>
        </p:txBody>
      </p:sp>
      <p:cxnSp>
        <p:nvCxnSpPr>
          <p:cNvPr id="11" name="Straight Arrow Connector 10">
            <a:extLst>
              <a:ext uri="{FF2B5EF4-FFF2-40B4-BE49-F238E27FC236}">
                <a16:creationId xmlns:a16="http://schemas.microsoft.com/office/drawing/2014/main" xmlns="" id="{F8C5C1BB-6ADC-4080-90DA-385094A59D49}"/>
              </a:ext>
            </a:extLst>
          </p:cNvPr>
          <p:cNvCxnSpPr>
            <a:cxnSpLocks/>
          </p:cNvCxnSpPr>
          <p:nvPr/>
        </p:nvCxnSpPr>
        <p:spPr>
          <a:xfrm flipV="1">
            <a:off x="5797485" y="4063519"/>
            <a:ext cx="471340" cy="4135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E81B40C8-6015-41BE-A142-C8D00DE8E42B}"/>
              </a:ext>
            </a:extLst>
          </p:cNvPr>
          <p:cNvCxnSpPr>
            <a:cxnSpLocks/>
          </p:cNvCxnSpPr>
          <p:nvPr/>
        </p:nvCxnSpPr>
        <p:spPr>
          <a:xfrm flipH="1" flipV="1">
            <a:off x="10378913" y="4063521"/>
            <a:ext cx="226242" cy="3429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1CD52-3688-493E-9400-507302B411BA}"/>
              </a:ext>
            </a:extLst>
          </p:cNvPr>
          <p:cNvSpPr>
            <a:spLocks noGrp="1"/>
          </p:cNvSpPr>
          <p:nvPr>
            <p:ph type="title"/>
          </p:nvPr>
        </p:nvSpPr>
        <p:spPr>
          <a:xfrm>
            <a:off x="838200" y="499620"/>
            <a:ext cx="10515600" cy="4751109"/>
          </a:xfrm>
        </p:spPr>
        <p:txBody>
          <a:bodyPr>
            <a:normAutofit fontScale="90000"/>
          </a:bodyPr>
          <a:lstStyle/>
          <a:p>
            <a:r>
              <a:rPr lang="en-MY" sz="3600" dirty="0">
                <a:latin typeface="+mn-lt"/>
              </a:rPr>
              <a:t/>
            </a:r>
            <a:br>
              <a:rPr lang="en-MY" sz="3600" dirty="0">
                <a:latin typeface="+mn-lt"/>
              </a:rPr>
            </a:br>
            <a:r>
              <a:rPr lang="en-MY" sz="3600" dirty="0">
                <a:latin typeface="+mn-lt"/>
              </a:rPr>
              <a:t/>
            </a:r>
            <a:br>
              <a:rPr lang="en-MY" sz="3600" dirty="0">
                <a:latin typeface="+mn-lt"/>
              </a:rPr>
            </a:br>
            <a:r>
              <a:rPr lang="en-MY" sz="3600" dirty="0">
                <a:latin typeface="+mn-lt"/>
              </a:rPr>
              <a:t>Most people’s way of thinking when they hear the phrase ‘Natural Resources’ is to think of taking away something for human use.  Could be non-living resources like coal, oil, or living resources like timber, fish</a:t>
            </a:r>
            <a:br>
              <a:rPr lang="en-MY" sz="3600" dirty="0">
                <a:latin typeface="+mn-lt"/>
              </a:rPr>
            </a:br>
            <a:r>
              <a:rPr lang="en-MY" sz="3600" dirty="0">
                <a:latin typeface="+mn-lt"/>
              </a:rPr>
              <a:t/>
            </a:r>
            <a:br>
              <a:rPr lang="en-MY" sz="3600" dirty="0">
                <a:latin typeface="+mn-lt"/>
              </a:rPr>
            </a:br>
            <a:r>
              <a:rPr lang="en-MY" sz="3600" dirty="0">
                <a:latin typeface="+mn-lt"/>
              </a:rPr>
              <a:t>Or to take for granted clean air and water</a:t>
            </a:r>
            <a:br>
              <a:rPr lang="en-MY" sz="3600" dirty="0">
                <a:latin typeface="+mn-lt"/>
              </a:rPr>
            </a:br>
            <a:r>
              <a:rPr lang="en-MY" sz="3600" dirty="0">
                <a:latin typeface="+mn-lt"/>
              </a:rPr>
              <a:t/>
            </a:r>
            <a:br>
              <a:rPr lang="en-MY" sz="3600" dirty="0">
                <a:latin typeface="+mn-lt"/>
              </a:rPr>
            </a:br>
            <a:r>
              <a:rPr lang="en-MY" sz="3600" dirty="0">
                <a:latin typeface="+mn-lt"/>
              </a:rPr>
              <a:t>There is too little consideration for </a:t>
            </a:r>
            <a:r>
              <a:rPr lang="en-MY" sz="3600" b="1" dirty="0">
                <a:latin typeface="+mn-lt"/>
              </a:rPr>
              <a:t>non-living resources -</a:t>
            </a:r>
            <a:r>
              <a:rPr lang="en-MY" sz="3600" dirty="0">
                <a:latin typeface="+mn-lt"/>
              </a:rPr>
              <a:t> </a:t>
            </a:r>
            <a:br>
              <a:rPr lang="en-MY" sz="3600" dirty="0">
                <a:latin typeface="+mn-lt"/>
              </a:rPr>
            </a:br>
            <a:r>
              <a:rPr lang="en-MY" sz="3600" dirty="0">
                <a:latin typeface="+mn-lt"/>
              </a:rPr>
              <a:t>of managing the stock for the long term;  </a:t>
            </a:r>
            <a:r>
              <a:rPr lang="en-MY" sz="3600" dirty="0" err="1">
                <a:latin typeface="+mn-lt"/>
              </a:rPr>
              <a:t>e.g</a:t>
            </a:r>
            <a:r>
              <a:rPr lang="en-MY" sz="3600" dirty="0">
                <a:latin typeface="+mn-lt"/>
              </a:rPr>
              <a:t> Britain’s discovery of oil in the North Sea (between Britain &amp; continental Europe) the 1970’s. The oil was exploited as fast as it could be pumped out. Big loss of future income as a result</a:t>
            </a:r>
            <a:endParaRPr lang="en-GB" dirty="0">
              <a:latin typeface="+mn-lt"/>
            </a:endParaRPr>
          </a:p>
        </p:txBody>
      </p:sp>
    </p:spTree>
    <p:extLst>
      <p:ext uri="{BB962C8B-B14F-4D97-AF65-F5344CB8AC3E}">
        <p14:creationId xmlns:p14="http://schemas.microsoft.com/office/powerpoint/2010/main" val="215086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D5471-28E8-43E4-B5AB-9E16C65C2FB2}"/>
              </a:ext>
            </a:extLst>
          </p:cNvPr>
          <p:cNvSpPr>
            <a:spLocks noGrp="1"/>
          </p:cNvSpPr>
          <p:nvPr>
            <p:ph type="title"/>
          </p:nvPr>
        </p:nvSpPr>
        <p:spPr/>
        <p:txBody>
          <a:bodyPr/>
          <a:lstStyle/>
          <a:p>
            <a:r>
              <a:rPr lang="en-MY" dirty="0"/>
              <a:t>Important point</a:t>
            </a:r>
            <a:endParaRPr lang="en-GB" dirty="0"/>
          </a:p>
        </p:txBody>
      </p:sp>
      <p:sp>
        <p:nvSpPr>
          <p:cNvPr id="3" name="Content Placeholder 2">
            <a:extLst>
              <a:ext uri="{FF2B5EF4-FFF2-40B4-BE49-F238E27FC236}">
                <a16:creationId xmlns:a16="http://schemas.microsoft.com/office/drawing/2014/main" xmlns="" id="{407F6A18-77EA-44DA-AF0F-8275659A449B}"/>
              </a:ext>
            </a:extLst>
          </p:cNvPr>
          <p:cNvSpPr>
            <a:spLocks noGrp="1"/>
          </p:cNvSpPr>
          <p:nvPr>
            <p:ph idx="1"/>
          </p:nvPr>
        </p:nvSpPr>
        <p:spPr/>
        <p:txBody>
          <a:bodyPr>
            <a:normAutofit lnSpcReduction="10000"/>
          </a:bodyPr>
          <a:lstStyle/>
          <a:p>
            <a:r>
              <a:rPr lang="en-MY" dirty="0"/>
              <a:t>Non-living resources are by definition </a:t>
            </a:r>
            <a:r>
              <a:rPr lang="en-MY" b="1" dirty="0"/>
              <a:t>unsustainable, </a:t>
            </a:r>
            <a:r>
              <a:rPr lang="en-MY" dirty="0"/>
              <a:t>they cannot reproduce themselves</a:t>
            </a:r>
          </a:p>
          <a:p>
            <a:r>
              <a:rPr lang="en-MY" dirty="0"/>
              <a:t>If used wisely or if the reserves are enormous, they can benefit a country for centuries (or more)</a:t>
            </a:r>
          </a:p>
          <a:p>
            <a:r>
              <a:rPr lang="en-MY" dirty="0"/>
              <a:t>Some oil and gas executives say that the amount of natural gas in the earth’s crust is so enormous that in effect if will never all be used. This is partly due to the increasing cost of extracting it </a:t>
            </a:r>
          </a:p>
          <a:p>
            <a:r>
              <a:rPr lang="en-MY" dirty="0"/>
              <a:t>But as new technologies are developed (e.g. shale gas extraction) surprisingly large reservoirs can be tapped</a:t>
            </a:r>
          </a:p>
          <a:p>
            <a:r>
              <a:rPr lang="en-MY" dirty="0"/>
              <a:t>Technofixes have a future, but a limited one. Not to be relied upon</a:t>
            </a:r>
            <a:endParaRPr lang="en-GB" dirty="0"/>
          </a:p>
        </p:txBody>
      </p:sp>
    </p:spTree>
    <p:extLst>
      <p:ext uri="{BB962C8B-B14F-4D97-AF65-F5344CB8AC3E}">
        <p14:creationId xmlns:p14="http://schemas.microsoft.com/office/powerpoint/2010/main" val="259416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26D10-7A8E-4FAF-BE6C-F060FEA9F3CE}"/>
              </a:ext>
            </a:extLst>
          </p:cNvPr>
          <p:cNvSpPr>
            <a:spLocks noGrp="1"/>
          </p:cNvSpPr>
          <p:nvPr>
            <p:ph type="title"/>
          </p:nvPr>
        </p:nvSpPr>
        <p:spPr>
          <a:xfrm>
            <a:off x="1130431" y="377072"/>
            <a:ext cx="10515600" cy="1574276"/>
          </a:xfrm>
        </p:spPr>
        <p:txBody>
          <a:bodyPr>
            <a:noAutofit/>
          </a:bodyPr>
          <a:lstStyle/>
          <a:p>
            <a:r>
              <a:rPr lang="en-MY" sz="3200" dirty="0">
                <a:latin typeface="+mn-lt"/>
              </a:rPr>
              <a:t>In the case of </a:t>
            </a:r>
            <a:r>
              <a:rPr lang="en-MY" sz="3200" b="1" dirty="0">
                <a:latin typeface="+mn-lt"/>
              </a:rPr>
              <a:t>living resources,</a:t>
            </a:r>
            <a:r>
              <a:rPr lang="en-MY" sz="3200" dirty="0">
                <a:latin typeface="+mn-lt"/>
              </a:rPr>
              <a:t> many are managed sustainably, (farming)(aquaculture) by breeding (young animals or plant seeds)(sustainable harvesting)</a:t>
            </a:r>
            <a:endParaRPr lang="en-GB" sz="3200" dirty="0">
              <a:latin typeface="+mn-lt"/>
            </a:endParaRPr>
          </a:p>
        </p:txBody>
      </p:sp>
      <p:sp>
        <p:nvSpPr>
          <p:cNvPr id="3" name="Content Placeholder 2">
            <a:extLst>
              <a:ext uri="{FF2B5EF4-FFF2-40B4-BE49-F238E27FC236}">
                <a16:creationId xmlns:a16="http://schemas.microsoft.com/office/drawing/2014/main" xmlns="" id="{88534CF0-67A0-464B-ABF0-50F3638BB8BB}"/>
              </a:ext>
            </a:extLst>
          </p:cNvPr>
          <p:cNvSpPr>
            <a:spLocks noGrp="1"/>
          </p:cNvSpPr>
          <p:nvPr>
            <p:ph idx="1"/>
          </p:nvPr>
        </p:nvSpPr>
        <p:spPr>
          <a:xfrm>
            <a:off x="1130431" y="4854838"/>
            <a:ext cx="10515600" cy="1677972"/>
          </a:xfrm>
        </p:spPr>
        <p:txBody>
          <a:bodyPr>
            <a:normAutofit/>
          </a:bodyPr>
          <a:lstStyle/>
          <a:p>
            <a:r>
              <a:rPr lang="en-MY" dirty="0"/>
              <a:t>This </a:t>
            </a:r>
            <a:r>
              <a:rPr lang="en-MY" b="1" dirty="0"/>
              <a:t>degrades biodiversity </a:t>
            </a:r>
            <a:r>
              <a:rPr lang="en-MY" dirty="0"/>
              <a:t>and challenges the very existence of</a:t>
            </a:r>
            <a:r>
              <a:rPr lang="en-MY" b="1" dirty="0"/>
              <a:t> </a:t>
            </a:r>
            <a:r>
              <a:rPr lang="en-MY" dirty="0"/>
              <a:t>some </a:t>
            </a:r>
            <a:r>
              <a:rPr lang="en-MY" b="1" dirty="0"/>
              <a:t>ecosystems. Coral reefs </a:t>
            </a:r>
            <a:r>
              <a:rPr lang="en-MY" dirty="0"/>
              <a:t>around Sabah are so extensively damaged by high temperatures, fish-bombing and trawling that it is a problem to find healthy ones except in protected areas</a:t>
            </a:r>
            <a:endParaRPr lang="en-GB" dirty="0"/>
          </a:p>
        </p:txBody>
      </p:sp>
      <p:sp>
        <p:nvSpPr>
          <p:cNvPr id="4" name="Rectangle 3">
            <a:extLst>
              <a:ext uri="{FF2B5EF4-FFF2-40B4-BE49-F238E27FC236}">
                <a16:creationId xmlns:a16="http://schemas.microsoft.com/office/drawing/2014/main" xmlns="" id="{486EB05A-BB5E-4CC7-9337-5B062B19A58D}"/>
              </a:ext>
            </a:extLst>
          </p:cNvPr>
          <p:cNvSpPr/>
          <p:nvPr/>
        </p:nvSpPr>
        <p:spPr>
          <a:xfrm>
            <a:off x="3511414" y="3244334"/>
            <a:ext cx="184731" cy="369332"/>
          </a:xfrm>
          <a:prstGeom prst="rect">
            <a:avLst/>
          </a:prstGeom>
        </p:spPr>
        <p:txBody>
          <a:bodyPr wrap="none">
            <a:spAutoFit/>
          </a:bodyPr>
          <a:lstStyle/>
          <a:p>
            <a:endParaRPr lang="en-GB" dirty="0"/>
          </a:p>
        </p:txBody>
      </p:sp>
      <p:sp>
        <p:nvSpPr>
          <p:cNvPr id="6" name="Rectangle 5">
            <a:extLst>
              <a:ext uri="{FF2B5EF4-FFF2-40B4-BE49-F238E27FC236}">
                <a16:creationId xmlns:a16="http://schemas.microsoft.com/office/drawing/2014/main" xmlns="" id="{68DED62F-A786-421E-80B6-0869F96656E5}"/>
              </a:ext>
            </a:extLst>
          </p:cNvPr>
          <p:cNvSpPr/>
          <p:nvPr/>
        </p:nvSpPr>
        <p:spPr>
          <a:xfrm>
            <a:off x="1130431" y="2263912"/>
            <a:ext cx="4955358" cy="2246769"/>
          </a:xfrm>
          <a:prstGeom prst="rect">
            <a:avLst/>
          </a:prstGeom>
        </p:spPr>
        <p:txBody>
          <a:bodyPr wrap="square">
            <a:spAutoFit/>
          </a:bodyPr>
          <a:lstStyle/>
          <a:p>
            <a:r>
              <a:rPr lang="en-MY" sz="2800" dirty="0"/>
              <a:t>However there is a very big problem with many living resources being harvested </a:t>
            </a:r>
            <a:r>
              <a:rPr lang="en-MY" sz="2800" b="1" dirty="0"/>
              <a:t>unsustainably </a:t>
            </a:r>
            <a:r>
              <a:rPr lang="en-MY" sz="2800" dirty="0"/>
              <a:t>e.g. most marine fish stocks</a:t>
            </a:r>
          </a:p>
        </p:txBody>
      </p:sp>
      <p:pic>
        <p:nvPicPr>
          <p:cNvPr id="9" name="Picture 8">
            <a:extLst>
              <a:ext uri="{FF2B5EF4-FFF2-40B4-BE49-F238E27FC236}">
                <a16:creationId xmlns:a16="http://schemas.microsoft.com/office/drawing/2014/main" xmlns="" id="{A0BD7C7F-AED2-4168-8D52-B9CB0819A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32" y="1442301"/>
            <a:ext cx="5118756" cy="3310321"/>
          </a:xfrm>
          <a:prstGeom prst="rect">
            <a:avLst/>
          </a:prstGeom>
        </p:spPr>
      </p:pic>
    </p:spTree>
    <p:extLst>
      <p:ext uri="{BB962C8B-B14F-4D97-AF65-F5344CB8AC3E}">
        <p14:creationId xmlns:p14="http://schemas.microsoft.com/office/powerpoint/2010/main" val="413831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47D633C-532D-417B-A889-81B9D3FC0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082" y="1291472"/>
            <a:ext cx="9851010" cy="5344998"/>
          </a:xfrm>
          <a:prstGeom prst="rect">
            <a:avLst/>
          </a:prstGeom>
        </p:spPr>
      </p:pic>
      <p:sp>
        <p:nvSpPr>
          <p:cNvPr id="2" name="TextBox 1">
            <a:extLst>
              <a:ext uri="{FF2B5EF4-FFF2-40B4-BE49-F238E27FC236}">
                <a16:creationId xmlns:a16="http://schemas.microsoft.com/office/drawing/2014/main" xmlns="" id="{7BA1D8C6-B187-45B3-BCDA-9D25B6B80017}"/>
              </a:ext>
            </a:extLst>
          </p:cNvPr>
          <p:cNvSpPr txBox="1"/>
          <p:nvPr/>
        </p:nvSpPr>
        <p:spPr>
          <a:xfrm>
            <a:off x="1696825" y="226244"/>
            <a:ext cx="9747316" cy="954107"/>
          </a:xfrm>
          <a:prstGeom prst="rect">
            <a:avLst/>
          </a:prstGeom>
          <a:noFill/>
        </p:spPr>
        <p:txBody>
          <a:bodyPr wrap="square" rtlCol="0">
            <a:spAutoFit/>
          </a:bodyPr>
          <a:lstStyle/>
          <a:p>
            <a:pPr algn="ctr"/>
            <a:r>
              <a:rPr lang="en-MY" sz="2800" dirty="0"/>
              <a:t>Pristine coral reef off Semporna, East Coast of Sabah, </a:t>
            </a:r>
          </a:p>
          <a:p>
            <a:pPr algn="ctr"/>
            <a:r>
              <a:rPr lang="en-MY" sz="2800" dirty="0"/>
              <a:t>Malaysian Borneo</a:t>
            </a:r>
            <a:endParaRPr lang="en-GB" sz="2800" dirty="0"/>
          </a:p>
        </p:txBody>
      </p:sp>
    </p:spTree>
    <p:extLst>
      <p:ext uri="{BB962C8B-B14F-4D97-AF65-F5344CB8AC3E}">
        <p14:creationId xmlns:p14="http://schemas.microsoft.com/office/powerpoint/2010/main" val="6396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2210</TotalTime>
  <Words>2959</Words>
  <Application>Microsoft Office PowerPoint</Application>
  <PresentationFormat>Widescreen</PresentationFormat>
  <Paragraphs>206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‘Natural Capital’ – A better term than ‘Natural Resources?’ </vt:lpstr>
      <vt:lpstr>‘Rio + 20’ was the original source of this seminar content</vt:lpstr>
      <vt:lpstr>The Gabarone Declaration</vt:lpstr>
      <vt:lpstr>PowerPoint Presentation</vt:lpstr>
      <vt:lpstr>PowerPoint Presentation</vt:lpstr>
      <vt:lpstr>  Most people’s way of thinking when they hear the phrase ‘Natural Resources’ is to think of taking away something for human use.  Could be non-living resources like coal, oil, or living resources like timber, fish  Or to take for granted clean air and water  There is too little consideration for non-living resources -  of managing the stock for the long term;  e.g Britain’s discovery of oil in the North Sea (between Britain &amp; continental Europe) the 1970’s. The oil was exploited as fast as it could be pumped out. Big loss of future income as a result</vt:lpstr>
      <vt:lpstr>Important point</vt:lpstr>
      <vt:lpstr>In the case of living resources, many are managed sustainably, (farming)(aquaculture) by breeding (young animals or plant seeds)(sustainable harvesting)</vt:lpstr>
      <vt:lpstr>PowerPoint Presentation</vt:lpstr>
      <vt:lpstr>Unsustainable Use of Resources I am sure you know of many examples from your own countries.  You may want teaching tools to get the message across to government &amp; civil society that unsustainable harvesting leads to permanent loss of biodiversity &amp; ecosystems, meaning less ability to provide humanity with resources for its well-being – and ultimately its existence. It is an existential problem</vt:lpstr>
      <vt:lpstr>Once you use the value approach you can compare natural capital with financial capital &amp; human capital in value</vt:lpstr>
      <vt:lpstr>Keyword Definitions</vt:lpstr>
      <vt:lpstr>PowerPoint Presentation</vt:lpstr>
      <vt:lpstr>PowerPoint Presentation</vt:lpstr>
      <vt:lpstr>A terminology swamp – alternative terms</vt:lpstr>
      <vt:lpstr>PowerPoint Presentation</vt:lpstr>
      <vt:lpstr>use</vt:lpstr>
      <vt:lpstr>PowerPoint Presentation</vt:lpstr>
      <vt:lpstr>PowerPoint Presentation</vt:lpstr>
      <vt:lpstr>Tips on assessing natural capital (1)</vt:lpstr>
      <vt:lpstr>Tips on assessing natural capital (2)</vt:lpstr>
      <vt:lpstr>PowerPoint Presentation</vt:lpstr>
      <vt:lpstr>Trade offs between consumption and biodiversity loss</vt:lpstr>
      <vt:lpstr>Calculating values</vt:lpstr>
      <vt:lpstr>PowerPoint Presentation</vt:lpstr>
      <vt:lpstr>PowerPoint Presentation</vt:lpstr>
      <vt:lpstr>Some Key Points  (I believe in repetition!)</vt:lpstr>
      <vt:lpstr>Valuing Biodiversity – a Malaysian example</vt:lpstr>
      <vt:lpstr>Repatriation by digital means of part of Malaysia’s biodiversity: The ‘Repat’ Grant</vt:lpstr>
      <vt:lpstr>      Moths of Borneo     (macros - larger moths)</vt:lpstr>
      <vt:lpstr>Pyraloid Moths of Borneo  (PoB)</vt:lpstr>
      <vt:lpstr>Pyraloid Moths of Borneo  (continued)</vt:lpstr>
      <vt:lpstr>PowerPoint Presentation</vt:lpstr>
      <vt:lpstr>Significance of the ‘Repat’ grant</vt:lpstr>
      <vt:lpstr>PowerPoint Presentation</vt:lpstr>
      <vt:lpstr>Sources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trump</cp:lastModifiedBy>
  <cp:revision>258</cp:revision>
  <dcterms:created xsi:type="dcterms:W3CDTF">2017-01-11T08:33:39Z</dcterms:created>
  <dcterms:modified xsi:type="dcterms:W3CDTF">2017-09-16T08:24:38Z</dcterms:modified>
</cp:coreProperties>
</file>